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1"/>
  </p:notesMasterIdLst>
  <p:sldIdLst>
    <p:sldId id="290" r:id="rId2"/>
    <p:sldId id="256" r:id="rId3"/>
    <p:sldId id="447" r:id="rId4"/>
    <p:sldId id="448" r:id="rId5"/>
    <p:sldId id="287" r:id="rId6"/>
    <p:sldId id="334" r:id="rId7"/>
    <p:sldId id="378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366" r:id="rId16"/>
    <p:sldId id="365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449" r:id="rId29"/>
    <p:sldId id="283" r:id="rId30"/>
    <p:sldId id="289" r:id="rId31"/>
    <p:sldId id="384" r:id="rId32"/>
    <p:sldId id="388" r:id="rId33"/>
    <p:sldId id="389" r:id="rId34"/>
    <p:sldId id="392" r:id="rId35"/>
    <p:sldId id="393" r:id="rId36"/>
    <p:sldId id="450" r:id="rId37"/>
    <p:sldId id="282" r:id="rId38"/>
    <p:sldId id="451" r:id="rId39"/>
    <p:sldId id="452" r:id="rId40"/>
    <p:sldId id="395" r:id="rId41"/>
    <p:sldId id="434" r:id="rId42"/>
    <p:sldId id="435" r:id="rId43"/>
    <p:sldId id="396" r:id="rId44"/>
    <p:sldId id="436" r:id="rId45"/>
    <p:sldId id="437" r:id="rId46"/>
    <p:sldId id="438" r:id="rId47"/>
    <p:sldId id="439" r:id="rId48"/>
    <p:sldId id="440" r:id="rId49"/>
    <p:sldId id="394" r:id="rId50"/>
    <p:sldId id="441" r:id="rId51"/>
    <p:sldId id="442" r:id="rId52"/>
    <p:sldId id="443" r:id="rId53"/>
    <p:sldId id="444" r:id="rId54"/>
    <p:sldId id="445" r:id="rId55"/>
    <p:sldId id="398" r:id="rId56"/>
    <p:sldId id="453" r:id="rId57"/>
    <p:sldId id="399" r:id="rId58"/>
    <p:sldId id="433" r:id="rId59"/>
    <p:sldId id="428" r:id="rId60"/>
    <p:sldId id="430" r:id="rId61"/>
    <p:sldId id="431" r:id="rId62"/>
    <p:sldId id="429" r:id="rId63"/>
    <p:sldId id="425" r:id="rId64"/>
    <p:sldId id="426" r:id="rId65"/>
    <p:sldId id="424" r:id="rId66"/>
    <p:sldId id="432" r:id="rId67"/>
    <p:sldId id="271" r:id="rId68"/>
    <p:sldId id="286" r:id="rId69"/>
    <p:sldId id="407" r:id="rId70"/>
    <p:sldId id="408" r:id="rId71"/>
    <p:sldId id="409" r:id="rId72"/>
    <p:sldId id="410" r:id="rId73"/>
    <p:sldId id="291" r:id="rId74"/>
    <p:sldId id="411" r:id="rId75"/>
    <p:sldId id="412" r:id="rId76"/>
    <p:sldId id="413" r:id="rId77"/>
    <p:sldId id="414" r:id="rId78"/>
    <p:sldId id="288" r:id="rId79"/>
    <p:sldId id="261" r:id="rId8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407" autoAdjust="0"/>
  </p:normalViewPr>
  <p:slideViewPr>
    <p:cSldViewPr snapToGrid="0">
      <p:cViewPr varScale="1">
        <p:scale>
          <a:sx n="103" d="100"/>
          <a:sy n="103" d="100"/>
        </p:scale>
        <p:origin x="91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418"/>
    </p:cViewPr>
  </p:sorterViewPr>
  <p:notesViewPr>
    <p:cSldViewPr snapToGrid="0">
      <p:cViewPr varScale="1">
        <p:scale>
          <a:sx n="48" d="100"/>
          <a:sy n="48" d="100"/>
        </p:scale>
        <p:origin x="30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EFFCE-E70A-4526-A864-43A34D301C49}" type="datetimeFigureOut">
              <a:rPr lang="fr-FR" smtClean="0"/>
              <a:t>26/06/2024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740A3-A66C-43C5-BE8A-01D4A8A5B5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12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60712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08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4684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576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553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4924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264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838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378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4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99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2300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306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1648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997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5463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4708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96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6033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2038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632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042791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7110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F95B3-12BD-2FD0-F4D2-59F31C7D4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62375B-C877-C917-5675-FEDED987DC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4177BB-A036-7185-B4D2-3DF47C082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5A4899-8D6A-4A4E-6C1D-F34F91CDA3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6523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3467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158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5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0926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0220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2647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3401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700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180062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0439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8c1bd67ba5_0_24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g18c1bd67ba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793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199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131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591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8E2FE-E573-0DD6-E98B-3EAB35B37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ADD970D-E33D-10BD-652E-551F11429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786146-F725-8AF0-8E67-D30F670E9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374968-7289-315C-AF85-4C1FD1051F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740A3-A66C-43C5-BE8A-01D4A8A5B5FB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63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EA3415-DD05-410E-AE4E-C0235BCEA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85665" cy="27259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1CA4B53-38DA-449A-8635-E2C143BC66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5794" y="3273249"/>
            <a:ext cx="8596668" cy="1320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Clés </a:t>
            </a:r>
            <a:r>
              <a:rPr lang="fr-FR" dirty="0" err="1"/>
              <a:t>n°xx</a:t>
            </a:r>
            <a:r>
              <a:rPr lang="fr-FR" dirty="0"/>
              <a:t>/07</a:t>
            </a:r>
            <a:br>
              <a:rPr lang="fr-FR" dirty="0"/>
            </a:br>
            <a:r>
              <a:rPr lang="fr-FR" dirty="0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91C92A-E8A3-44CF-AE25-0F8EF52B0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2AC051-C2AA-4096-BFCA-4C88B860A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B88D6D-85F5-4A63-8C5F-5F88EB1A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F1232AD-64ED-4ED5-8A83-71CC69CA0200}"/>
              </a:ext>
            </a:extLst>
          </p:cNvPr>
          <p:cNvSpPr txBox="1">
            <a:spLocks/>
          </p:cNvSpPr>
          <p:nvPr/>
        </p:nvSpPr>
        <p:spPr>
          <a:xfrm>
            <a:off x="435794" y="2492164"/>
            <a:ext cx="8596668" cy="5074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2000" dirty="0">
                <a:solidFill>
                  <a:schemeClr val="tx2"/>
                </a:solidFill>
                <a:latin typeface="+mn-lt"/>
              </a:rPr>
              <a:t>« Il est toujours bon de savoir quelque chose, Goethe »</a:t>
            </a:r>
          </a:p>
        </p:txBody>
      </p:sp>
    </p:spTree>
    <p:extLst>
      <p:ext uri="{BB962C8B-B14F-4D97-AF65-F5344CB8AC3E}">
        <p14:creationId xmlns:p14="http://schemas.microsoft.com/office/powerpoint/2010/main" val="18831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3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433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569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6580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45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1350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68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58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35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EA3415-DD05-410E-AE4E-C0235BCEA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3" y="928428"/>
            <a:ext cx="9497682" cy="2700927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91C92A-E8A3-44CF-AE25-0F8EF52B0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2AC051-C2AA-4096-BFCA-4C88B860A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2B88D6D-85F5-4A63-8C5F-5F88EB1A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B1AD780-1D9F-47A3-95EC-32EC7E37B643}"/>
              </a:ext>
            </a:extLst>
          </p:cNvPr>
          <p:cNvSpPr txBox="1">
            <a:spLocks/>
          </p:cNvSpPr>
          <p:nvPr/>
        </p:nvSpPr>
        <p:spPr>
          <a:xfrm>
            <a:off x="1355131" y="3429000"/>
            <a:ext cx="7305006" cy="9368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1800" dirty="0">
                <a:solidFill>
                  <a:schemeClr val="tx2"/>
                </a:solidFill>
                <a:latin typeface="+mn-lt"/>
              </a:rPr>
              <a:t>« Il faut toujours penser à planter un arbre pour que nos enfants aient de l’ombre l’été et du bois pour passer l’hiver,</a:t>
            </a:r>
          </a:p>
          <a:p>
            <a:pPr lvl="0"/>
            <a:r>
              <a:rPr lang="fr-FR" sz="1800" dirty="0">
                <a:solidFill>
                  <a:schemeClr val="tx2"/>
                </a:solidFill>
                <a:latin typeface="+mn-lt"/>
              </a:rPr>
              <a:t>Dominique </a:t>
            </a:r>
            <a:r>
              <a:rPr lang="fr-FR" sz="1800" dirty="0" err="1">
                <a:solidFill>
                  <a:schemeClr val="tx2"/>
                </a:solidFill>
                <a:latin typeface="+mn-lt"/>
              </a:rPr>
              <a:t>Boucomont</a:t>
            </a:r>
            <a:r>
              <a:rPr lang="fr-FR" sz="1800" dirty="0">
                <a:solidFill>
                  <a:schemeClr val="tx2"/>
                </a:solidFill>
                <a:latin typeface="+mn-lt"/>
              </a:rPr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273062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9181476" y="3048000"/>
              <a:ext cx="3010524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600268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0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44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732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>
            <a:lvl1pPr marL="342900" indent="-342900">
              <a:buFont typeface="Wingdings 2" panose="05020102010507070707" pitchFamily="18" charset="2"/>
              <a:buChar char=""/>
              <a:defRPr/>
            </a:lvl1pPr>
            <a:lvl2pPr marL="742950" indent="-285750">
              <a:buFont typeface="Wingdings 2" panose="05020102010507070707" pitchFamily="18" charset="2"/>
              <a:buChar char=""/>
              <a:defRPr/>
            </a:lvl2pPr>
            <a:lvl3pPr marL="1143000" indent="-228600">
              <a:buFont typeface="Wingdings 2" panose="05020102010507070707" pitchFamily="18" charset="2"/>
              <a:buChar char=""/>
              <a:defRPr/>
            </a:lvl3pPr>
            <a:lvl4pPr marL="1600200" indent="-228600">
              <a:buFont typeface="Wingdings 2" panose="05020102010507070707" pitchFamily="18" charset="2"/>
              <a:buChar char=""/>
              <a:defRPr/>
            </a:lvl4pPr>
            <a:lvl5pPr marL="2057400" indent="-228600">
              <a:buFont typeface="Wingdings 2" panose="05020102010507070707" pitchFamily="18" charset="2"/>
              <a:buChar char=""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32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98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77903" y="6492873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3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dirty="0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9181476" y="3048000"/>
              <a:ext cx="3010524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600266" y="-8467"/>
              <a:ext cx="2588559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dirty="0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dirty="0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66361" y="649287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733" y="649287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415840E7-1E79-4A98-8D44-7970C1BE48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25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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/>
          <p:nvPr/>
        </p:nvSpPr>
        <p:spPr>
          <a:xfrm>
            <a:off x="6698" y="2038436"/>
            <a:ext cx="10116656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endParaRPr lang="fr-FR" sz="44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fr-FR" sz="6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La modélisation </a:t>
            </a:r>
          </a:p>
          <a:p>
            <a:pPr algn="ctr"/>
            <a:r>
              <a:rPr lang="fr-FR" sz="6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des soft skills</a:t>
            </a:r>
          </a:p>
          <a:p>
            <a:pPr algn="ctr"/>
            <a:endParaRPr lang="fr-FR" sz="44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endParaRPr lang="fr-FR" sz="28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fr-FR" sz="24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Clé 00/01 V 01 du 21 02 2024</a:t>
            </a:r>
            <a:r>
              <a:rPr lang="fr-FR" sz="28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fr-FR" sz="36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0" name="Google Shape;150;p1"/>
          <p:cNvSpPr txBox="1"/>
          <p:nvPr/>
        </p:nvSpPr>
        <p:spPr>
          <a:xfrm>
            <a:off x="-1" y="1576812"/>
            <a:ext cx="523348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2400" b="1" dirty="0">
                <a:solidFill>
                  <a:schemeClr val="accent1"/>
                </a:solidFill>
                <a:latin typeface="Consolas"/>
                <a:ea typeface="Consolas"/>
                <a:cs typeface="Consolas"/>
                <a:sym typeface="Consolas"/>
              </a:rPr>
              <a:t>Devenez votre propre mentor ! </a:t>
            </a:r>
            <a:endParaRPr sz="2400" b="1" i="0" u="none" strike="noStrike" cap="none" dirty="0">
              <a:solidFill>
                <a:schemeClr val="accent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51" name="Google Shape;151;p1"/>
          <p:cNvSpPr txBox="1">
            <a:spLocks noGrp="1"/>
          </p:cNvSpPr>
          <p:nvPr>
            <p:ph type="ftr" idx="11"/>
          </p:nvPr>
        </p:nvSpPr>
        <p:spPr>
          <a:xfrm>
            <a:off x="448733" y="6492875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fr-FR" dirty="0">
                <a:solidFill>
                  <a:schemeClr val="tx1"/>
                </a:solidFill>
              </a:rPr>
              <a:t>edsm7c 00 /00 Pres 01 La modélisation des softs skills par edsm7c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153" name="Google Shape;1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8" y="12579"/>
            <a:ext cx="4453335" cy="15642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67691E-BB67-6977-CE7E-C797DC6E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CA47E79D-4CA3-1E11-F83A-464F579388E0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510B10DB-AF96-F3F9-318C-7F8218BDAC1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8918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10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0D053C49-2A9E-FB53-F1D7-2EB4C86565D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595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11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9CC6F409-2158-C323-F06B-5580D57D96A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865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12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9E8CED08-F31F-07BE-0B11-3E5B1E61C12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4315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13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E3DF18AC-7561-DE1C-11B1-54D29613E12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7111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14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DCDB9E32-7B98-7556-A5BE-9417566BF11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764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15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pic>
        <p:nvPicPr>
          <p:cNvPr id="6" name="Google Shape;153;p1">
            <a:extLst>
              <a:ext uri="{FF2B5EF4-FFF2-40B4-BE49-F238E27FC236}">
                <a16:creationId xmlns:a16="http://schemas.microsoft.com/office/drawing/2014/main" id="{AC425AFE-111E-E7AB-22E1-8B9E669B459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8808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16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pic>
        <p:nvPicPr>
          <p:cNvPr id="7" name="Google Shape;153;p1">
            <a:extLst>
              <a:ext uri="{FF2B5EF4-FFF2-40B4-BE49-F238E27FC236}">
                <a16:creationId xmlns:a16="http://schemas.microsoft.com/office/drawing/2014/main" id="{3F18403E-CBEB-C4ED-271C-6C14DEFF0CE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30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9" grpId="0"/>
      <p:bldP spid="30" grpId="0" animBg="1"/>
      <p:bldP spid="5" grpId="0" animBg="1"/>
      <p:bldP spid="9" grpId="0" animBg="1"/>
      <p:bldP spid="10" grpId="0" animBg="1"/>
      <p:bldP spid="3" grpId="0" animBg="1"/>
      <p:bldP spid="17" grpId="0" animBg="1"/>
      <p:bldP spid="22" grpId="0" animBg="1"/>
      <p:bldP spid="24" grpId="0" animBg="1"/>
      <p:bldP spid="13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17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pic>
        <p:nvPicPr>
          <p:cNvPr id="7" name="Google Shape;153;p1">
            <a:extLst>
              <a:ext uri="{FF2B5EF4-FFF2-40B4-BE49-F238E27FC236}">
                <a16:creationId xmlns:a16="http://schemas.microsoft.com/office/drawing/2014/main" id="{CBA0A8F0-407D-F7FC-6389-E8ACFBA745F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360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18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pic>
        <p:nvPicPr>
          <p:cNvPr id="7" name="Google Shape;153;p1">
            <a:extLst>
              <a:ext uri="{FF2B5EF4-FFF2-40B4-BE49-F238E27FC236}">
                <a16:creationId xmlns:a16="http://schemas.microsoft.com/office/drawing/2014/main" id="{DAEF9E3B-4DF5-3C9F-88F9-A064F0029DE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192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19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19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pic>
        <p:nvPicPr>
          <p:cNvPr id="7" name="Google Shape;153;p1">
            <a:extLst>
              <a:ext uri="{FF2B5EF4-FFF2-40B4-BE49-F238E27FC236}">
                <a16:creationId xmlns:a16="http://schemas.microsoft.com/office/drawing/2014/main" id="{7289626D-C1AF-5740-9DF5-C0C6733B3F5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645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/>
          <p:nvPr/>
        </p:nvSpPr>
        <p:spPr>
          <a:xfrm>
            <a:off x="0" y="946755"/>
            <a:ext cx="10116656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La modélisation des soft skills</a:t>
            </a:r>
          </a:p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répond aux questions :</a:t>
            </a:r>
          </a:p>
          <a:p>
            <a:pPr algn="ctr"/>
            <a:endParaRPr lang="fr-FR" sz="36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1" name="Google Shape;151;p1"/>
          <p:cNvSpPr txBox="1">
            <a:spLocks noGrp="1"/>
          </p:cNvSpPr>
          <p:nvPr>
            <p:ph type="ftr" idx="11"/>
          </p:nvPr>
        </p:nvSpPr>
        <p:spPr>
          <a:xfrm>
            <a:off x="448733" y="6492875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fr-FR" dirty="0">
                <a:solidFill>
                  <a:schemeClr val="tx1"/>
                </a:solidFill>
              </a:rPr>
              <a:t>edsm7c 00 /00 Pres 01 La modélisation des softs skills par edsm7c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67691E-BB67-6977-CE7E-C797DC6E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CA47E79D-4CA3-1E11-F83A-464F579388E0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ADD1A521-185F-CD82-049B-83875C32C4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20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pic>
        <p:nvPicPr>
          <p:cNvPr id="11" name="Google Shape;153;p1">
            <a:extLst>
              <a:ext uri="{FF2B5EF4-FFF2-40B4-BE49-F238E27FC236}">
                <a16:creationId xmlns:a16="http://schemas.microsoft.com/office/drawing/2014/main" id="{5A4890CB-2F70-6FB9-7A68-546B80D7EAD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9279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21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947189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pic>
        <p:nvPicPr>
          <p:cNvPr id="11" name="Google Shape;153;p1">
            <a:extLst>
              <a:ext uri="{FF2B5EF4-FFF2-40B4-BE49-F238E27FC236}">
                <a16:creationId xmlns:a16="http://schemas.microsoft.com/office/drawing/2014/main" id="{AEA232FE-7BEE-3194-6D19-E95C268AF38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85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22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69145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pic>
        <p:nvPicPr>
          <p:cNvPr id="11" name="Google Shape;153;p1">
            <a:extLst>
              <a:ext uri="{FF2B5EF4-FFF2-40B4-BE49-F238E27FC236}">
                <a16:creationId xmlns:a16="http://schemas.microsoft.com/office/drawing/2014/main" id="{5AD3EFED-DF30-FAD1-7A7C-0F6EE1299D2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239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23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pic>
        <p:nvPicPr>
          <p:cNvPr id="12" name="Google Shape;153;p1">
            <a:extLst>
              <a:ext uri="{FF2B5EF4-FFF2-40B4-BE49-F238E27FC236}">
                <a16:creationId xmlns:a16="http://schemas.microsoft.com/office/drawing/2014/main" id="{B1063C55-B0EF-F5F3-1A06-9905A37E161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6195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24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pic>
        <p:nvPicPr>
          <p:cNvPr id="12" name="Google Shape;153;p1">
            <a:extLst>
              <a:ext uri="{FF2B5EF4-FFF2-40B4-BE49-F238E27FC236}">
                <a16:creationId xmlns:a16="http://schemas.microsoft.com/office/drawing/2014/main" id="{F277AC0B-7F25-735D-CEB6-23DD009EC27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627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25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DB38A-2067-E875-4B26-F928FC1BD06E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pic>
        <p:nvPicPr>
          <p:cNvPr id="15" name="Google Shape;153;p1">
            <a:extLst>
              <a:ext uri="{FF2B5EF4-FFF2-40B4-BE49-F238E27FC236}">
                <a16:creationId xmlns:a16="http://schemas.microsoft.com/office/drawing/2014/main" id="{2A8FBE6A-146E-9763-6292-5015384C6AF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307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26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DB38A-2067-E875-4B26-F928FC1BD06E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21B0EF-9E72-64C0-CA36-AC54C64DC983}"/>
              </a:ext>
            </a:extLst>
          </p:cNvPr>
          <p:cNvSpPr txBox="1"/>
          <p:nvPr/>
        </p:nvSpPr>
        <p:spPr>
          <a:xfrm>
            <a:off x="8324381" y="6302567"/>
            <a:ext cx="7312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Etc…</a:t>
            </a:r>
          </a:p>
        </p:txBody>
      </p:sp>
      <p:pic>
        <p:nvPicPr>
          <p:cNvPr id="15" name="Google Shape;153;p1">
            <a:extLst>
              <a:ext uri="{FF2B5EF4-FFF2-40B4-BE49-F238E27FC236}">
                <a16:creationId xmlns:a16="http://schemas.microsoft.com/office/drawing/2014/main" id="{8A2339AC-CC25-470A-4877-63443D2A82B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8192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27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DB38A-2067-E875-4B26-F928FC1BD06E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21B0EF-9E72-64C0-CA36-AC54C64DC983}"/>
              </a:ext>
            </a:extLst>
          </p:cNvPr>
          <p:cNvSpPr txBox="1"/>
          <p:nvPr/>
        </p:nvSpPr>
        <p:spPr>
          <a:xfrm>
            <a:off x="8324381" y="6302567"/>
            <a:ext cx="7312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Etc…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A113AE-40B8-D6A5-494B-8CB5B5714416}"/>
              </a:ext>
            </a:extLst>
          </p:cNvPr>
          <p:cNvSpPr txBox="1"/>
          <p:nvPr/>
        </p:nvSpPr>
        <p:spPr>
          <a:xfrm>
            <a:off x="1376616" y="4694044"/>
            <a:ext cx="2946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Liste non exhaustive </a:t>
            </a:r>
          </a:p>
          <a:p>
            <a:pPr algn="ctr"/>
            <a:r>
              <a:rPr lang="fr-FR" b="1" i="1" dirty="0"/>
              <a:t> </a:t>
            </a:r>
          </a:p>
        </p:txBody>
      </p:sp>
      <p:pic>
        <p:nvPicPr>
          <p:cNvPr id="15" name="Google Shape;153;p1">
            <a:extLst>
              <a:ext uri="{FF2B5EF4-FFF2-40B4-BE49-F238E27FC236}">
                <a16:creationId xmlns:a16="http://schemas.microsoft.com/office/drawing/2014/main" id="{C0ADBBE1-EABD-70B7-AACA-9A3470ADBD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97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28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28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DB38A-2067-E875-4B26-F928FC1BD06E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21B0EF-9E72-64C0-CA36-AC54C64DC983}"/>
              </a:ext>
            </a:extLst>
          </p:cNvPr>
          <p:cNvSpPr txBox="1"/>
          <p:nvPr/>
        </p:nvSpPr>
        <p:spPr>
          <a:xfrm>
            <a:off x="8324381" y="6302567"/>
            <a:ext cx="7312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Etc…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A113AE-40B8-D6A5-494B-8CB5B5714416}"/>
              </a:ext>
            </a:extLst>
          </p:cNvPr>
          <p:cNvSpPr txBox="1"/>
          <p:nvPr/>
        </p:nvSpPr>
        <p:spPr>
          <a:xfrm>
            <a:off x="1306083" y="4694044"/>
            <a:ext cx="3087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Liste non exhaustive </a:t>
            </a:r>
          </a:p>
          <a:p>
            <a:pPr algn="ctr"/>
            <a:r>
              <a:rPr lang="fr-FR" b="1" i="1" dirty="0"/>
              <a:t>Situation compliquée </a:t>
            </a:r>
          </a:p>
        </p:txBody>
      </p:sp>
      <p:pic>
        <p:nvPicPr>
          <p:cNvPr id="15" name="Google Shape;153;p1">
            <a:extLst>
              <a:ext uri="{FF2B5EF4-FFF2-40B4-BE49-F238E27FC236}">
                <a16:creationId xmlns:a16="http://schemas.microsoft.com/office/drawing/2014/main" id="{C0ADBBE1-EABD-70B7-AACA-9A3470ADBD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566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07E645-F8B9-0B3C-09AB-2562060AC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6021"/>
            <a:ext cx="10785324" cy="6204150"/>
          </a:xfrm>
        </p:spPr>
        <p:txBody>
          <a:bodyPr/>
          <a:lstStyle/>
          <a:p>
            <a:pPr algn="ctr"/>
            <a:br>
              <a:rPr lang="fr-FR" sz="4400" b="1" dirty="0"/>
            </a:br>
            <a:br>
              <a:rPr lang="fr-FR" sz="4400" b="1" dirty="0"/>
            </a:br>
            <a:r>
              <a:rPr lang="fr-FR" sz="4000" b="1" dirty="0"/>
              <a:t>La modélisation des soft skills </a:t>
            </a:r>
            <a:br>
              <a:rPr lang="fr-FR" sz="4000" b="1" dirty="0"/>
            </a:br>
            <a:r>
              <a:rPr lang="fr-FR" sz="4000" b="1" dirty="0"/>
              <a:t>du compliqué au complexe </a:t>
            </a:r>
            <a:br>
              <a:rPr lang="fr-FR" sz="4000" b="1" dirty="0"/>
            </a:br>
            <a:r>
              <a:rPr lang="fr-FR" sz="4000" b="1" dirty="0"/>
              <a:t>par</a:t>
            </a:r>
            <a:br>
              <a:rPr lang="fr-FR" sz="4000" b="1" dirty="0"/>
            </a:br>
            <a: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  <a:t>le cercle chromatique de Newton, </a:t>
            </a:r>
            <a:b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  <a:t>la métaphore d’Aristote </a:t>
            </a:r>
            <a:b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  <a:t>&amp; </a:t>
            </a:r>
            <a:b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r>
              <a:rPr lang="fr-FR" sz="4000" b="1" dirty="0">
                <a:solidFill>
                  <a:schemeClr val="accent1"/>
                </a:solidFill>
                <a:latin typeface="Consolas" panose="020B0609020204030204" pitchFamily="49" charset="0"/>
              </a:rPr>
              <a:t>le modèle edsm7c </a:t>
            </a:r>
            <a:br>
              <a:rPr lang="fr-FR" sz="9600" b="1" dirty="0">
                <a:solidFill>
                  <a:schemeClr val="accent1"/>
                </a:solidFill>
                <a:latin typeface="Consolas" panose="020B0609020204030204" pitchFamily="49" charset="0"/>
              </a:rPr>
            </a:br>
            <a:endParaRPr lang="fr-FR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7E9DCE-BCDA-3898-032C-DB1D4992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6EBD741-CC94-2541-482C-0D5B8D4F4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29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105B0F45-8449-2D97-B038-ED9EE9F36B9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59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/>
          <p:nvPr/>
        </p:nvSpPr>
        <p:spPr>
          <a:xfrm>
            <a:off x="0" y="946755"/>
            <a:ext cx="10116656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La modélisation des soft skills</a:t>
            </a:r>
          </a:p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répond aux questions :</a:t>
            </a:r>
          </a:p>
          <a:p>
            <a:pPr algn="ctr"/>
            <a:endParaRPr lang="fr-FR" sz="36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Comment supprimer 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les comportements insatisfaisants ?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51" name="Google Shape;151;p1"/>
          <p:cNvSpPr txBox="1">
            <a:spLocks noGrp="1"/>
          </p:cNvSpPr>
          <p:nvPr>
            <p:ph type="ftr" idx="11"/>
          </p:nvPr>
        </p:nvSpPr>
        <p:spPr>
          <a:xfrm>
            <a:off x="448733" y="6492875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fr-FR" dirty="0">
                <a:solidFill>
                  <a:schemeClr val="tx1"/>
                </a:solidFill>
              </a:rPr>
              <a:t>edsm7c 00 /00 Pres 01 La modélisation des softs skills par edsm7c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67691E-BB67-6977-CE7E-C797DC6E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CA47E79D-4CA3-1E11-F83A-464F579388E0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ADD1A521-185F-CD82-049B-83875C32C4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70835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-39179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30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D7522A57-DE3A-CA77-B2E5-D977ACC9BB2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74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31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613069" y="1046414"/>
            <a:ext cx="1524776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453BC763-B88B-0E4D-138E-F1E0245203E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04995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32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696197" y="1046414"/>
            <a:ext cx="1524776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F64A852-F021-427F-6CE5-475F2A85E53C}"/>
              </a:ext>
            </a:extLst>
          </p:cNvPr>
          <p:cNvSpPr txBox="1"/>
          <p:nvPr/>
        </p:nvSpPr>
        <p:spPr>
          <a:xfrm>
            <a:off x="10246889" y="1830708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139497-7131-3832-F426-42B004837B1B}"/>
              </a:ext>
            </a:extLst>
          </p:cNvPr>
          <p:cNvSpPr txBox="1"/>
          <p:nvPr/>
        </p:nvSpPr>
        <p:spPr>
          <a:xfrm>
            <a:off x="8062885" y="6000851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9B5753-E9D9-F4FB-35C1-0707A5C703E3}"/>
              </a:ext>
            </a:extLst>
          </p:cNvPr>
          <p:cNvSpPr txBox="1"/>
          <p:nvPr/>
        </p:nvSpPr>
        <p:spPr>
          <a:xfrm>
            <a:off x="5648560" y="1975895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1605E52-92F5-4092-344F-B5D43CE26832}"/>
              </a:ext>
            </a:extLst>
          </p:cNvPr>
          <p:cNvSpPr txBox="1"/>
          <p:nvPr/>
        </p:nvSpPr>
        <p:spPr>
          <a:xfrm>
            <a:off x="83476" y="2442452"/>
            <a:ext cx="3145413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</a:t>
            </a:r>
          </a:p>
          <a:p>
            <a:r>
              <a:rPr lang="fr-FR" b="1" dirty="0"/>
              <a:t>Vert : jaune + bleu</a:t>
            </a:r>
          </a:p>
          <a:p>
            <a:r>
              <a:rPr lang="fr-FR" b="1" dirty="0"/>
              <a:t>Violet : bleu + rouge</a:t>
            </a:r>
          </a:p>
          <a:p>
            <a:r>
              <a:rPr lang="fr-FR" b="1" dirty="0"/>
              <a:t>Orange : rouge +jaune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8E9D4DA5-D629-FECF-A1A2-C980C3A1021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04255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33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820889" y="1046414"/>
            <a:ext cx="1524776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F64A852-F021-427F-6CE5-475F2A85E53C}"/>
              </a:ext>
            </a:extLst>
          </p:cNvPr>
          <p:cNvSpPr txBox="1"/>
          <p:nvPr/>
        </p:nvSpPr>
        <p:spPr>
          <a:xfrm>
            <a:off x="10246889" y="1830708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139497-7131-3832-F426-42B004837B1B}"/>
              </a:ext>
            </a:extLst>
          </p:cNvPr>
          <p:cNvSpPr txBox="1"/>
          <p:nvPr/>
        </p:nvSpPr>
        <p:spPr>
          <a:xfrm>
            <a:off x="8062885" y="6000851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9B5753-E9D9-F4FB-35C1-0707A5C703E3}"/>
              </a:ext>
            </a:extLst>
          </p:cNvPr>
          <p:cNvSpPr txBox="1"/>
          <p:nvPr/>
        </p:nvSpPr>
        <p:spPr>
          <a:xfrm>
            <a:off x="5648560" y="1975895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2E6445-505B-1A8C-258F-00B88404CB95}"/>
              </a:ext>
            </a:extLst>
          </p:cNvPr>
          <p:cNvSpPr txBox="1"/>
          <p:nvPr/>
        </p:nvSpPr>
        <p:spPr>
          <a:xfrm>
            <a:off x="134972" y="3779509"/>
            <a:ext cx="3198311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Tertiaire </a:t>
            </a:r>
          </a:p>
          <a:p>
            <a:r>
              <a:rPr lang="fr-FR" b="1" i="1" dirty="0"/>
              <a:t>Bleu-vert </a:t>
            </a:r>
            <a:r>
              <a:rPr lang="fr-FR" i="1" dirty="0"/>
              <a:t>Turquoise</a:t>
            </a:r>
          </a:p>
          <a:p>
            <a:r>
              <a:rPr lang="fr-FR" b="1" i="1" dirty="0"/>
              <a:t>Bleu-violet </a:t>
            </a:r>
            <a:r>
              <a:rPr lang="fr-FR" i="1" dirty="0"/>
              <a:t>Indigo</a:t>
            </a:r>
            <a:endParaRPr lang="fr-FR" b="1" i="1" dirty="0"/>
          </a:p>
          <a:p>
            <a:r>
              <a:rPr lang="fr-FR" b="1" i="1" dirty="0"/>
              <a:t>Rouge-violet </a:t>
            </a:r>
            <a:r>
              <a:rPr lang="fr-FR" i="1" dirty="0"/>
              <a:t>Pourpre</a:t>
            </a:r>
            <a:endParaRPr lang="fr-FR" b="1" i="1" dirty="0"/>
          </a:p>
          <a:p>
            <a:r>
              <a:rPr lang="fr-FR" b="1" i="1" dirty="0"/>
              <a:t>Rouge-orange </a:t>
            </a:r>
            <a:r>
              <a:rPr lang="fr-FR" i="1" dirty="0"/>
              <a:t>Vermillon</a:t>
            </a:r>
          </a:p>
          <a:p>
            <a:r>
              <a:rPr lang="fr-FR" b="1" i="1" dirty="0"/>
              <a:t>Jaune-orange </a:t>
            </a:r>
            <a:r>
              <a:rPr lang="fr-FR" i="1" dirty="0"/>
              <a:t>Ocre</a:t>
            </a:r>
          </a:p>
          <a:p>
            <a:r>
              <a:rPr lang="fr-FR" b="1" i="1" dirty="0"/>
              <a:t>Jaune-vert </a:t>
            </a:r>
            <a:r>
              <a:rPr lang="fr-FR" i="1" dirty="0"/>
              <a:t>Pistache</a:t>
            </a:r>
            <a:endParaRPr lang="fr-FR" b="1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66ECF3-7657-F423-2F33-0BE4BF80675B}"/>
              </a:ext>
            </a:extLst>
          </p:cNvPr>
          <p:cNvSpPr txBox="1"/>
          <p:nvPr/>
        </p:nvSpPr>
        <p:spPr>
          <a:xfrm>
            <a:off x="9281850" y="115831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685ADCC-5CCE-BB3B-A6CB-A57333BAE33E}"/>
              </a:ext>
            </a:extLst>
          </p:cNvPr>
          <p:cNvSpPr txBox="1"/>
          <p:nvPr/>
        </p:nvSpPr>
        <p:spPr>
          <a:xfrm>
            <a:off x="10741858" y="3261383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292F18-F066-3EEC-5505-6246FBFD5625}"/>
              </a:ext>
            </a:extLst>
          </p:cNvPr>
          <p:cNvSpPr txBox="1"/>
          <p:nvPr/>
        </p:nvSpPr>
        <p:spPr>
          <a:xfrm>
            <a:off x="9413270" y="521852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6FB19A-8F3C-19B8-5F2F-5A049B3EE711}"/>
              </a:ext>
            </a:extLst>
          </p:cNvPr>
          <p:cNvSpPr txBox="1"/>
          <p:nvPr/>
        </p:nvSpPr>
        <p:spPr>
          <a:xfrm>
            <a:off x="6812666" y="545699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F6550E-816D-C072-A1F6-770ED7434B9F}"/>
              </a:ext>
            </a:extLst>
          </p:cNvPr>
          <p:cNvSpPr txBox="1"/>
          <p:nvPr/>
        </p:nvSpPr>
        <p:spPr>
          <a:xfrm>
            <a:off x="5525342" y="332980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F705835-C826-ABBF-8EA8-90CCECED038C}"/>
              </a:ext>
            </a:extLst>
          </p:cNvPr>
          <p:cNvSpPr txBox="1"/>
          <p:nvPr/>
        </p:nvSpPr>
        <p:spPr>
          <a:xfrm>
            <a:off x="6650032" y="1077844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696EC63-14E6-A721-C875-6ECB97F76A77}"/>
              </a:ext>
            </a:extLst>
          </p:cNvPr>
          <p:cNvSpPr txBox="1"/>
          <p:nvPr/>
        </p:nvSpPr>
        <p:spPr>
          <a:xfrm>
            <a:off x="83476" y="2442452"/>
            <a:ext cx="3145413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</a:t>
            </a:r>
          </a:p>
          <a:p>
            <a:r>
              <a:rPr lang="fr-FR" b="1" dirty="0"/>
              <a:t>Vert : jaune + bleu</a:t>
            </a:r>
          </a:p>
          <a:p>
            <a:r>
              <a:rPr lang="fr-FR" b="1" dirty="0"/>
              <a:t>Violet : bleu + rouge</a:t>
            </a:r>
          </a:p>
          <a:p>
            <a:r>
              <a:rPr lang="fr-FR" b="1" dirty="0"/>
              <a:t>Orange : rouge +jaune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1AABE48A-88FA-162F-1CC5-371F233D7DB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86331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34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834807" y="1182312"/>
            <a:ext cx="1524776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F64A852-F021-427F-6CE5-475F2A85E53C}"/>
              </a:ext>
            </a:extLst>
          </p:cNvPr>
          <p:cNvSpPr txBox="1"/>
          <p:nvPr/>
        </p:nvSpPr>
        <p:spPr>
          <a:xfrm>
            <a:off x="10246889" y="1830708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139497-7131-3832-F426-42B004837B1B}"/>
              </a:ext>
            </a:extLst>
          </p:cNvPr>
          <p:cNvSpPr txBox="1"/>
          <p:nvPr/>
        </p:nvSpPr>
        <p:spPr>
          <a:xfrm>
            <a:off x="8062885" y="6000851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9B5753-E9D9-F4FB-35C1-0707A5C703E3}"/>
              </a:ext>
            </a:extLst>
          </p:cNvPr>
          <p:cNvSpPr txBox="1"/>
          <p:nvPr/>
        </p:nvSpPr>
        <p:spPr>
          <a:xfrm>
            <a:off x="5648560" y="1975895"/>
            <a:ext cx="162576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2E6445-505B-1A8C-258F-00B88404CB95}"/>
              </a:ext>
            </a:extLst>
          </p:cNvPr>
          <p:cNvSpPr txBox="1"/>
          <p:nvPr/>
        </p:nvSpPr>
        <p:spPr>
          <a:xfrm>
            <a:off x="134972" y="3779509"/>
            <a:ext cx="3198311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Tertiaire </a:t>
            </a:r>
          </a:p>
          <a:p>
            <a:r>
              <a:rPr lang="fr-FR" b="1" i="1" dirty="0"/>
              <a:t>Bleu-vert </a:t>
            </a:r>
            <a:r>
              <a:rPr lang="fr-FR" i="1" dirty="0"/>
              <a:t>Turquoise</a:t>
            </a:r>
          </a:p>
          <a:p>
            <a:r>
              <a:rPr lang="fr-FR" b="1" i="1" dirty="0"/>
              <a:t>Bleu-violet </a:t>
            </a:r>
            <a:r>
              <a:rPr lang="fr-FR" i="1" dirty="0"/>
              <a:t>Indigo</a:t>
            </a:r>
            <a:endParaRPr lang="fr-FR" b="1" i="1" dirty="0"/>
          </a:p>
          <a:p>
            <a:r>
              <a:rPr lang="fr-FR" b="1" i="1" dirty="0"/>
              <a:t>Rouge-violet </a:t>
            </a:r>
            <a:r>
              <a:rPr lang="fr-FR" i="1" dirty="0"/>
              <a:t>Pourpre</a:t>
            </a:r>
            <a:endParaRPr lang="fr-FR" b="1" i="1" dirty="0"/>
          </a:p>
          <a:p>
            <a:r>
              <a:rPr lang="fr-FR" b="1" i="1" dirty="0"/>
              <a:t>Rouge-orange </a:t>
            </a:r>
            <a:r>
              <a:rPr lang="fr-FR" i="1" dirty="0"/>
              <a:t>Vermillon</a:t>
            </a:r>
          </a:p>
          <a:p>
            <a:r>
              <a:rPr lang="fr-FR" b="1" i="1" dirty="0"/>
              <a:t>Jaune-orange </a:t>
            </a:r>
            <a:r>
              <a:rPr lang="fr-FR" i="1" dirty="0"/>
              <a:t>Ocre</a:t>
            </a:r>
          </a:p>
          <a:p>
            <a:r>
              <a:rPr lang="fr-FR" b="1" i="1" dirty="0"/>
              <a:t>Jaune-vert </a:t>
            </a:r>
            <a:r>
              <a:rPr lang="fr-FR" i="1" dirty="0"/>
              <a:t>Pistache</a:t>
            </a:r>
            <a:endParaRPr lang="fr-FR" b="1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66ECF3-7657-F423-2F33-0BE4BF80675B}"/>
              </a:ext>
            </a:extLst>
          </p:cNvPr>
          <p:cNvSpPr txBox="1"/>
          <p:nvPr/>
        </p:nvSpPr>
        <p:spPr>
          <a:xfrm>
            <a:off x="9281850" y="1158315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685ADCC-5CCE-BB3B-A6CB-A57333BAE33E}"/>
              </a:ext>
            </a:extLst>
          </p:cNvPr>
          <p:cNvSpPr txBox="1"/>
          <p:nvPr/>
        </p:nvSpPr>
        <p:spPr>
          <a:xfrm>
            <a:off x="10741858" y="3261383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292F18-F066-3EEC-5505-6246FBFD5625}"/>
              </a:ext>
            </a:extLst>
          </p:cNvPr>
          <p:cNvSpPr txBox="1"/>
          <p:nvPr/>
        </p:nvSpPr>
        <p:spPr>
          <a:xfrm>
            <a:off x="9413270" y="5218527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6FB19A-8F3C-19B8-5F2F-5A049B3EE711}"/>
              </a:ext>
            </a:extLst>
          </p:cNvPr>
          <p:cNvSpPr txBox="1"/>
          <p:nvPr/>
        </p:nvSpPr>
        <p:spPr>
          <a:xfrm>
            <a:off x="6812666" y="5456995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F6550E-816D-C072-A1F6-770ED7434B9F}"/>
              </a:ext>
            </a:extLst>
          </p:cNvPr>
          <p:cNvSpPr txBox="1"/>
          <p:nvPr/>
        </p:nvSpPr>
        <p:spPr>
          <a:xfrm>
            <a:off x="5525342" y="3329807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F705835-C826-ABBF-8EA8-90CCECED038C}"/>
              </a:ext>
            </a:extLst>
          </p:cNvPr>
          <p:cNvSpPr txBox="1"/>
          <p:nvPr/>
        </p:nvSpPr>
        <p:spPr>
          <a:xfrm>
            <a:off x="6650032" y="1077844"/>
            <a:ext cx="1297151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696EC63-14E6-A721-C875-6ECB97F76A77}"/>
              </a:ext>
            </a:extLst>
          </p:cNvPr>
          <p:cNvSpPr txBox="1"/>
          <p:nvPr/>
        </p:nvSpPr>
        <p:spPr>
          <a:xfrm>
            <a:off x="83476" y="2442452"/>
            <a:ext cx="3223959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</a:t>
            </a:r>
          </a:p>
          <a:p>
            <a:r>
              <a:rPr lang="fr-FR" b="1" dirty="0"/>
              <a:t>Vert : jaune + bleu</a:t>
            </a:r>
          </a:p>
          <a:p>
            <a:r>
              <a:rPr lang="fr-FR" b="1" dirty="0"/>
              <a:t>Violet : bleu + rouge</a:t>
            </a:r>
          </a:p>
          <a:p>
            <a:r>
              <a:rPr lang="fr-FR" b="1" dirty="0"/>
              <a:t>Orange : rouge + jaune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764393C-E5A5-2219-6801-F25CC7C91460}"/>
              </a:ext>
            </a:extLst>
          </p:cNvPr>
          <p:cNvSpPr txBox="1"/>
          <p:nvPr/>
        </p:nvSpPr>
        <p:spPr>
          <a:xfrm>
            <a:off x="8033602" y="3329807"/>
            <a:ext cx="1620958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B61B19A5-4716-74A6-1BC2-C1165B5DE90D}"/>
              </a:ext>
            </a:extLst>
          </p:cNvPr>
          <p:cNvSpPr/>
          <p:nvPr/>
        </p:nvSpPr>
        <p:spPr>
          <a:xfrm>
            <a:off x="2652227" y="1031234"/>
            <a:ext cx="1399536" cy="4795093"/>
          </a:xfrm>
          <a:prstGeom prst="rightBrace">
            <a:avLst>
              <a:gd name="adj1" fmla="val 8333"/>
              <a:gd name="adj2" fmla="val 42809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611BD2D-42FE-51CE-185C-69F8CE729958}"/>
              </a:ext>
            </a:extLst>
          </p:cNvPr>
          <p:cNvSpPr txBox="1"/>
          <p:nvPr/>
        </p:nvSpPr>
        <p:spPr>
          <a:xfrm>
            <a:off x="3505361" y="2585607"/>
            <a:ext cx="1699504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AF0E32-0883-8E2E-C81A-8876E074C6EA}"/>
              </a:ext>
            </a:extLst>
          </p:cNvPr>
          <p:cNvSpPr txBox="1"/>
          <p:nvPr/>
        </p:nvSpPr>
        <p:spPr>
          <a:xfrm>
            <a:off x="3368019" y="3197746"/>
            <a:ext cx="214004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Noir au blanc  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49D530C9-11CE-0B5F-C93E-450AF282353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65026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35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834807" y="1182312"/>
            <a:ext cx="1524776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F64A852-F021-427F-6CE5-475F2A85E53C}"/>
              </a:ext>
            </a:extLst>
          </p:cNvPr>
          <p:cNvSpPr txBox="1"/>
          <p:nvPr/>
        </p:nvSpPr>
        <p:spPr>
          <a:xfrm>
            <a:off x="10246889" y="1830708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139497-7131-3832-F426-42B004837B1B}"/>
              </a:ext>
            </a:extLst>
          </p:cNvPr>
          <p:cNvSpPr txBox="1"/>
          <p:nvPr/>
        </p:nvSpPr>
        <p:spPr>
          <a:xfrm>
            <a:off x="8062885" y="6000851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9B5753-E9D9-F4FB-35C1-0707A5C703E3}"/>
              </a:ext>
            </a:extLst>
          </p:cNvPr>
          <p:cNvSpPr txBox="1"/>
          <p:nvPr/>
        </p:nvSpPr>
        <p:spPr>
          <a:xfrm>
            <a:off x="5648560" y="1975895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2E6445-505B-1A8C-258F-00B88404CB95}"/>
              </a:ext>
            </a:extLst>
          </p:cNvPr>
          <p:cNvSpPr txBox="1"/>
          <p:nvPr/>
        </p:nvSpPr>
        <p:spPr>
          <a:xfrm>
            <a:off x="134972" y="3779509"/>
            <a:ext cx="3198311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Tertiaire </a:t>
            </a:r>
          </a:p>
          <a:p>
            <a:r>
              <a:rPr lang="fr-FR" b="1" i="1" dirty="0"/>
              <a:t>Bleu-vert </a:t>
            </a:r>
            <a:r>
              <a:rPr lang="fr-FR" i="1" dirty="0"/>
              <a:t>Turquoise</a:t>
            </a:r>
          </a:p>
          <a:p>
            <a:r>
              <a:rPr lang="fr-FR" b="1" i="1" dirty="0"/>
              <a:t>Bleu-violet </a:t>
            </a:r>
            <a:r>
              <a:rPr lang="fr-FR" i="1" dirty="0"/>
              <a:t>Indigo</a:t>
            </a:r>
            <a:endParaRPr lang="fr-FR" b="1" i="1" dirty="0"/>
          </a:p>
          <a:p>
            <a:r>
              <a:rPr lang="fr-FR" b="1" i="1" dirty="0"/>
              <a:t>Rouge-violet </a:t>
            </a:r>
            <a:r>
              <a:rPr lang="fr-FR" i="1" dirty="0"/>
              <a:t>Pourpre</a:t>
            </a:r>
            <a:endParaRPr lang="fr-FR" b="1" i="1" dirty="0"/>
          </a:p>
          <a:p>
            <a:r>
              <a:rPr lang="fr-FR" b="1" i="1" dirty="0"/>
              <a:t>Rouge-orange </a:t>
            </a:r>
            <a:r>
              <a:rPr lang="fr-FR" i="1" dirty="0"/>
              <a:t>Vermillon</a:t>
            </a:r>
          </a:p>
          <a:p>
            <a:r>
              <a:rPr lang="fr-FR" b="1" i="1" dirty="0"/>
              <a:t>Jaune-orange </a:t>
            </a:r>
            <a:r>
              <a:rPr lang="fr-FR" i="1" dirty="0"/>
              <a:t>Ocre</a:t>
            </a:r>
          </a:p>
          <a:p>
            <a:r>
              <a:rPr lang="fr-FR" b="1" i="1" dirty="0"/>
              <a:t>Jaune-vert </a:t>
            </a:r>
            <a:r>
              <a:rPr lang="fr-FR" i="1" dirty="0"/>
              <a:t>Pistache</a:t>
            </a:r>
            <a:endParaRPr lang="fr-FR" b="1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66ECF3-7657-F423-2F33-0BE4BF80675B}"/>
              </a:ext>
            </a:extLst>
          </p:cNvPr>
          <p:cNvSpPr txBox="1"/>
          <p:nvPr/>
        </p:nvSpPr>
        <p:spPr>
          <a:xfrm>
            <a:off x="9281850" y="115831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685ADCC-5CCE-BB3B-A6CB-A57333BAE33E}"/>
              </a:ext>
            </a:extLst>
          </p:cNvPr>
          <p:cNvSpPr txBox="1"/>
          <p:nvPr/>
        </p:nvSpPr>
        <p:spPr>
          <a:xfrm>
            <a:off x="10741858" y="3261383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292F18-F066-3EEC-5505-6246FBFD5625}"/>
              </a:ext>
            </a:extLst>
          </p:cNvPr>
          <p:cNvSpPr txBox="1"/>
          <p:nvPr/>
        </p:nvSpPr>
        <p:spPr>
          <a:xfrm>
            <a:off x="9413270" y="521852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6FB19A-8F3C-19B8-5F2F-5A049B3EE711}"/>
              </a:ext>
            </a:extLst>
          </p:cNvPr>
          <p:cNvSpPr txBox="1"/>
          <p:nvPr/>
        </p:nvSpPr>
        <p:spPr>
          <a:xfrm>
            <a:off x="6812666" y="545699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F6550E-816D-C072-A1F6-770ED7434B9F}"/>
              </a:ext>
            </a:extLst>
          </p:cNvPr>
          <p:cNvSpPr txBox="1"/>
          <p:nvPr/>
        </p:nvSpPr>
        <p:spPr>
          <a:xfrm>
            <a:off x="5525342" y="332980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F705835-C826-ABBF-8EA8-90CCECED038C}"/>
              </a:ext>
            </a:extLst>
          </p:cNvPr>
          <p:cNvSpPr txBox="1"/>
          <p:nvPr/>
        </p:nvSpPr>
        <p:spPr>
          <a:xfrm>
            <a:off x="6650032" y="1077844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696EC63-14E6-A721-C875-6ECB97F76A77}"/>
              </a:ext>
            </a:extLst>
          </p:cNvPr>
          <p:cNvSpPr txBox="1"/>
          <p:nvPr/>
        </p:nvSpPr>
        <p:spPr>
          <a:xfrm>
            <a:off x="83476" y="2442452"/>
            <a:ext cx="3223959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</a:t>
            </a:r>
          </a:p>
          <a:p>
            <a:r>
              <a:rPr lang="fr-FR" b="1" dirty="0"/>
              <a:t>Vert : jaune + bleu</a:t>
            </a:r>
          </a:p>
          <a:p>
            <a:r>
              <a:rPr lang="fr-FR" b="1" dirty="0"/>
              <a:t>Violet : bleu + rouge</a:t>
            </a:r>
          </a:p>
          <a:p>
            <a:r>
              <a:rPr lang="fr-FR" b="1" dirty="0"/>
              <a:t>Orange : rouge + jaune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764393C-E5A5-2219-6801-F25CC7C91460}"/>
              </a:ext>
            </a:extLst>
          </p:cNvPr>
          <p:cNvSpPr txBox="1"/>
          <p:nvPr/>
        </p:nvSpPr>
        <p:spPr>
          <a:xfrm>
            <a:off x="8033602" y="3329807"/>
            <a:ext cx="1620958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B61B19A5-4716-74A6-1BC2-C1165B5DE90D}"/>
              </a:ext>
            </a:extLst>
          </p:cNvPr>
          <p:cNvSpPr/>
          <p:nvPr/>
        </p:nvSpPr>
        <p:spPr>
          <a:xfrm>
            <a:off x="2633565" y="1031234"/>
            <a:ext cx="1399536" cy="4795093"/>
          </a:xfrm>
          <a:prstGeom prst="rightBrace">
            <a:avLst>
              <a:gd name="adj1" fmla="val 8333"/>
              <a:gd name="adj2" fmla="val 42809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611BD2D-42FE-51CE-185C-69F8CE729958}"/>
              </a:ext>
            </a:extLst>
          </p:cNvPr>
          <p:cNvSpPr txBox="1"/>
          <p:nvPr/>
        </p:nvSpPr>
        <p:spPr>
          <a:xfrm>
            <a:off x="3505361" y="2585607"/>
            <a:ext cx="1699504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AF0E32-0883-8E2E-C81A-8876E074C6EA}"/>
              </a:ext>
            </a:extLst>
          </p:cNvPr>
          <p:cNvSpPr txBox="1"/>
          <p:nvPr/>
        </p:nvSpPr>
        <p:spPr>
          <a:xfrm>
            <a:off x="3368019" y="3197746"/>
            <a:ext cx="214004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Noir au blanc 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B2B69B-E97E-4856-FA91-5C3E956A5899}"/>
              </a:ext>
            </a:extLst>
          </p:cNvPr>
          <p:cNvSpPr txBox="1"/>
          <p:nvPr/>
        </p:nvSpPr>
        <p:spPr>
          <a:xfrm>
            <a:off x="1212980" y="6000851"/>
            <a:ext cx="4683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Obtenir les couleurs de son choix</a:t>
            </a:r>
          </a:p>
        </p:txBody>
      </p:sp>
      <p:pic>
        <p:nvPicPr>
          <p:cNvPr id="10" name="Google Shape;153;p1">
            <a:extLst>
              <a:ext uri="{FF2B5EF4-FFF2-40B4-BE49-F238E27FC236}">
                <a16:creationId xmlns:a16="http://schemas.microsoft.com/office/drawing/2014/main" id="{B6BE5C45-7BC9-4CAC-5742-38C4D68553C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982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06EE3-6D53-9C99-2FBB-CB33EDEBA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385BE599-2C76-4B4F-2540-662A63776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51" name="ZoneTexte 50">
            <a:extLst>
              <a:ext uri="{FF2B5EF4-FFF2-40B4-BE49-F238E27FC236}">
                <a16:creationId xmlns:a16="http://schemas.microsoft.com/office/drawing/2014/main" id="{88A7F9A0-DA53-CDB7-6BA3-FEF28875F10D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D02551-1796-091A-DF2C-FA84F601967D}"/>
              </a:ext>
            </a:extLst>
          </p:cNvPr>
          <p:cNvSpPr txBox="1"/>
          <p:nvPr/>
        </p:nvSpPr>
        <p:spPr>
          <a:xfrm>
            <a:off x="0" y="0"/>
            <a:ext cx="6282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cercle chromatique de Newton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4F75-56B4-29F5-C386-AAFB84A0A8F1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E59F84-C1FE-5B0D-22EB-9C48CB47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edsm7c 00 /00 Pres 01 Principes mise en œuvre edsm7c selon le cercle chromatique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DA7C66F-0246-697D-F1C5-6E574DDE2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36</a:t>
            </a:fld>
            <a:endParaRPr lang="fr-FR"/>
          </a:p>
        </p:txBody>
      </p:sp>
      <p:sp>
        <p:nvSpPr>
          <p:cNvPr id="9" name="Espace réservé du numéro de diapositive 2">
            <a:extLst>
              <a:ext uri="{FF2B5EF4-FFF2-40B4-BE49-F238E27FC236}">
                <a16:creationId xmlns:a16="http://schemas.microsoft.com/office/drawing/2014/main" id="{5AF63C12-907E-57DF-5862-F71E8CC0C435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8C4EC8E-0AD7-DABB-F2E1-7E6DE7B145FA}"/>
              </a:ext>
            </a:extLst>
          </p:cNvPr>
          <p:cNvSpPr txBox="1"/>
          <p:nvPr/>
        </p:nvSpPr>
        <p:spPr>
          <a:xfrm>
            <a:off x="7985272" y="370205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A3E8C3-5922-7EE6-89E4-062D60DB1D16}"/>
              </a:ext>
            </a:extLst>
          </p:cNvPr>
          <p:cNvSpPr txBox="1"/>
          <p:nvPr/>
        </p:nvSpPr>
        <p:spPr>
          <a:xfrm>
            <a:off x="10297386" y="4256770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15E2FBC-3DC8-20DD-1D59-71FBC12A30E3}"/>
              </a:ext>
            </a:extLst>
          </p:cNvPr>
          <p:cNvSpPr txBox="1"/>
          <p:nvPr/>
        </p:nvSpPr>
        <p:spPr>
          <a:xfrm>
            <a:off x="5887644" y="4696773"/>
            <a:ext cx="152477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PRIMAIRE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B1C6F4-D305-FEEC-454E-B67DD832DBF6}"/>
              </a:ext>
            </a:extLst>
          </p:cNvPr>
          <p:cNvSpPr txBox="1"/>
          <p:nvPr/>
        </p:nvSpPr>
        <p:spPr>
          <a:xfrm>
            <a:off x="834807" y="1182312"/>
            <a:ext cx="1524776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</a:t>
            </a:r>
          </a:p>
          <a:p>
            <a:r>
              <a:rPr lang="fr-FR" b="1" dirty="0"/>
              <a:t>JAUNE</a:t>
            </a:r>
          </a:p>
          <a:p>
            <a:r>
              <a:rPr lang="fr-FR" b="1" dirty="0"/>
              <a:t>BLEU</a:t>
            </a:r>
          </a:p>
          <a:p>
            <a:r>
              <a:rPr lang="fr-FR" b="1" dirty="0"/>
              <a:t>ROUGE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F64A852-F021-427F-6CE5-475F2A85E53C}"/>
              </a:ext>
            </a:extLst>
          </p:cNvPr>
          <p:cNvSpPr txBox="1"/>
          <p:nvPr/>
        </p:nvSpPr>
        <p:spPr>
          <a:xfrm>
            <a:off x="10246889" y="1830708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9139497-7131-3832-F426-42B004837B1B}"/>
              </a:ext>
            </a:extLst>
          </p:cNvPr>
          <p:cNvSpPr txBox="1"/>
          <p:nvPr/>
        </p:nvSpPr>
        <p:spPr>
          <a:xfrm>
            <a:off x="8062885" y="6000851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C9B5753-E9D9-F4FB-35C1-0707A5C703E3}"/>
              </a:ext>
            </a:extLst>
          </p:cNvPr>
          <p:cNvSpPr txBox="1"/>
          <p:nvPr/>
        </p:nvSpPr>
        <p:spPr>
          <a:xfrm>
            <a:off x="5648560" y="1975895"/>
            <a:ext cx="162576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Secondaire</a:t>
            </a:r>
            <a:endParaRPr lang="fr-FR" b="1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22E6445-505B-1A8C-258F-00B88404CB95}"/>
              </a:ext>
            </a:extLst>
          </p:cNvPr>
          <p:cNvSpPr txBox="1"/>
          <p:nvPr/>
        </p:nvSpPr>
        <p:spPr>
          <a:xfrm>
            <a:off x="134972" y="3779509"/>
            <a:ext cx="3198311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Tertiaire </a:t>
            </a:r>
          </a:p>
          <a:p>
            <a:r>
              <a:rPr lang="fr-FR" b="1" i="1" dirty="0"/>
              <a:t>Bleu-vert </a:t>
            </a:r>
            <a:r>
              <a:rPr lang="fr-FR" i="1" dirty="0"/>
              <a:t>Turquoise</a:t>
            </a:r>
          </a:p>
          <a:p>
            <a:r>
              <a:rPr lang="fr-FR" b="1" i="1" dirty="0"/>
              <a:t>Bleu-violet </a:t>
            </a:r>
            <a:r>
              <a:rPr lang="fr-FR" i="1" dirty="0"/>
              <a:t>Indigo</a:t>
            </a:r>
            <a:endParaRPr lang="fr-FR" b="1" i="1" dirty="0"/>
          </a:p>
          <a:p>
            <a:r>
              <a:rPr lang="fr-FR" b="1" i="1" dirty="0"/>
              <a:t>Rouge-violet </a:t>
            </a:r>
            <a:r>
              <a:rPr lang="fr-FR" i="1" dirty="0"/>
              <a:t>Pourpre</a:t>
            </a:r>
            <a:endParaRPr lang="fr-FR" b="1" i="1" dirty="0"/>
          </a:p>
          <a:p>
            <a:r>
              <a:rPr lang="fr-FR" b="1" i="1" dirty="0"/>
              <a:t>Rouge-orange </a:t>
            </a:r>
            <a:r>
              <a:rPr lang="fr-FR" i="1" dirty="0"/>
              <a:t>Vermillon</a:t>
            </a:r>
          </a:p>
          <a:p>
            <a:r>
              <a:rPr lang="fr-FR" b="1" i="1" dirty="0"/>
              <a:t>Jaune-orange </a:t>
            </a:r>
            <a:r>
              <a:rPr lang="fr-FR" i="1" dirty="0"/>
              <a:t>Ocre</a:t>
            </a:r>
          </a:p>
          <a:p>
            <a:r>
              <a:rPr lang="fr-FR" b="1" i="1" dirty="0"/>
              <a:t>Jaune-vert </a:t>
            </a:r>
            <a:r>
              <a:rPr lang="fr-FR" i="1" dirty="0"/>
              <a:t>Pistache</a:t>
            </a:r>
            <a:endParaRPr lang="fr-FR" b="1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66ECF3-7657-F423-2F33-0BE4BF80675B}"/>
              </a:ext>
            </a:extLst>
          </p:cNvPr>
          <p:cNvSpPr txBox="1"/>
          <p:nvPr/>
        </p:nvSpPr>
        <p:spPr>
          <a:xfrm>
            <a:off x="9281850" y="115831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685ADCC-5CCE-BB3B-A6CB-A57333BAE33E}"/>
              </a:ext>
            </a:extLst>
          </p:cNvPr>
          <p:cNvSpPr txBox="1"/>
          <p:nvPr/>
        </p:nvSpPr>
        <p:spPr>
          <a:xfrm>
            <a:off x="10741858" y="3261383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292F18-F066-3EEC-5505-6246FBFD5625}"/>
              </a:ext>
            </a:extLst>
          </p:cNvPr>
          <p:cNvSpPr txBox="1"/>
          <p:nvPr/>
        </p:nvSpPr>
        <p:spPr>
          <a:xfrm>
            <a:off x="9413270" y="521852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6FB19A-8F3C-19B8-5F2F-5A049B3EE711}"/>
              </a:ext>
            </a:extLst>
          </p:cNvPr>
          <p:cNvSpPr txBox="1"/>
          <p:nvPr/>
        </p:nvSpPr>
        <p:spPr>
          <a:xfrm>
            <a:off x="6812666" y="5456995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F6550E-816D-C072-A1F6-770ED7434B9F}"/>
              </a:ext>
            </a:extLst>
          </p:cNvPr>
          <p:cNvSpPr txBox="1"/>
          <p:nvPr/>
        </p:nvSpPr>
        <p:spPr>
          <a:xfrm>
            <a:off x="5525342" y="3329807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F705835-C826-ABBF-8EA8-90CCECED038C}"/>
              </a:ext>
            </a:extLst>
          </p:cNvPr>
          <p:cNvSpPr txBox="1"/>
          <p:nvPr/>
        </p:nvSpPr>
        <p:spPr>
          <a:xfrm>
            <a:off x="6650032" y="1077844"/>
            <a:ext cx="129715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Tertiaire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696EC63-14E6-A721-C875-6ECB97F76A77}"/>
              </a:ext>
            </a:extLst>
          </p:cNvPr>
          <p:cNvSpPr txBox="1"/>
          <p:nvPr/>
        </p:nvSpPr>
        <p:spPr>
          <a:xfrm>
            <a:off x="83476" y="2442452"/>
            <a:ext cx="3223959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</a:t>
            </a:r>
          </a:p>
          <a:p>
            <a:r>
              <a:rPr lang="fr-FR" b="1" dirty="0"/>
              <a:t>Vert : jaune + bleu</a:t>
            </a:r>
          </a:p>
          <a:p>
            <a:r>
              <a:rPr lang="fr-FR" b="1" dirty="0"/>
              <a:t>Violet : bleu + rouge</a:t>
            </a:r>
          </a:p>
          <a:p>
            <a:r>
              <a:rPr lang="fr-FR" b="1" dirty="0"/>
              <a:t>Orange : rouge + jaune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764393C-E5A5-2219-6801-F25CC7C91460}"/>
              </a:ext>
            </a:extLst>
          </p:cNvPr>
          <p:cNvSpPr txBox="1"/>
          <p:nvPr/>
        </p:nvSpPr>
        <p:spPr>
          <a:xfrm>
            <a:off x="8033602" y="3329807"/>
            <a:ext cx="1620958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B61B19A5-4716-74A6-1BC2-C1165B5DE90D}"/>
              </a:ext>
            </a:extLst>
          </p:cNvPr>
          <p:cNvSpPr/>
          <p:nvPr/>
        </p:nvSpPr>
        <p:spPr>
          <a:xfrm>
            <a:off x="2633565" y="1031234"/>
            <a:ext cx="1399536" cy="4795093"/>
          </a:xfrm>
          <a:prstGeom prst="rightBrace">
            <a:avLst>
              <a:gd name="adj1" fmla="val 8333"/>
              <a:gd name="adj2" fmla="val 42809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611BD2D-42FE-51CE-185C-69F8CE729958}"/>
              </a:ext>
            </a:extLst>
          </p:cNvPr>
          <p:cNvSpPr txBox="1"/>
          <p:nvPr/>
        </p:nvSpPr>
        <p:spPr>
          <a:xfrm>
            <a:off x="3505361" y="2585607"/>
            <a:ext cx="1699504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INTENSITE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DAF0E32-0883-8E2E-C81A-8876E074C6EA}"/>
              </a:ext>
            </a:extLst>
          </p:cNvPr>
          <p:cNvSpPr txBox="1"/>
          <p:nvPr/>
        </p:nvSpPr>
        <p:spPr>
          <a:xfrm>
            <a:off x="3368019" y="3197746"/>
            <a:ext cx="214004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i="1" dirty="0"/>
              <a:t>Noir au blanc 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B2B69B-E97E-4856-FA91-5C3E956A5899}"/>
              </a:ext>
            </a:extLst>
          </p:cNvPr>
          <p:cNvSpPr txBox="1"/>
          <p:nvPr/>
        </p:nvSpPr>
        <p:spPr>
          <a:xfrm>
            <a:off x="1212980" y="6000851"/>
            <a:ext cx="4683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Obtenir les couleurs de son choix Créer sa propre palette</a:t>
            </a:r>
          </a:p>
        </p:txBody>
      </p:sp>
      <p:pic>
        <p:nvPicPr>
          <p:cNvPr id="10" name="Google Shape;153;p1">
            <a:extLst>
              <a:ext uri="{FF2B5EF4-FFF2-40B4-BE49-F238E27FC236}">
                <a16:creationId xmlns:a16="http://schemas.microsoft.com/office/drawing/2014/main" id="{B6BE5C45-7BC9-4CAC-5742-38C4D68553C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7638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16262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37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FA20B04F-14C7-79D2-2C19-741D4172713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7050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6531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7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38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FA20B04F-14C7-79D2-2C19-741D4172713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700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16262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7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39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39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FA20B04F-14C7-79D2-2C19-741D4172713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3463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"/>
          <p:cNvSpPr txBox="1"/>
          <p:nvPr/>
        </p:nvSpPr>
        <p:spPr>
          <a:xfrm>
            <a:off x="0" y="946755"/>
            <a:ext cx="10116656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La modélisation des soft skills</a:t>
            </a:r>
          </a:p>
          <a:p>
            <a:pPr algn="ctr"/>
            <a:r>
              <a:rPr lang="fr-FR" sz="32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répond aux questions :</a:t>
            </a:r>
          </a:p>
          <a:p>
            <a:pPr algn="ctr"/>
            <a:endParaRPr lang="fr-FR" sz="36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Comment supprimer 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les comportements insatisfaisants ?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Comment développer </a:t>
            </a:r>
          </a:p>
          <a:p>
            <a:pPr marL="0" indent="0" algn="ctr">
              <a:buNone/>
            </a:pPr>
            <a:r>
              <a:rPr lang="fr-FR" sz="4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les comportements satisfaisants ?</a:t>
            </a:r>
          </a:p>
        </p:txBody>
      </p:sp>
      <p:sp>
        <p:nvSpPr>
          <p:cNvPr id="151" name="Google Shape;151;p1"/>
          <p:cNvSpPr txBox="1">
            <a:spLocks noGrp="1"/>
          </p:cNvSpPr>
          <p:nvPr>
            <p:ph type="ftr" idx="11"/>
          </p:nvPr>
        </p:nvSpPr>
        <p:spPr>
          <a:xfrm>
            <a:off x="448733" y="6492875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lang="fr-FR" dirty="0">
                <a:solidFill>
                  <a:schemeClr val="tx1"/>
                </a:solidFill>
              </a:rPr>
              <a:t>edsm7c 00 /00 Pres 01 La modélisation des softs skills par edsm7c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067691E-BB67-6977-CE7E-C797DC6E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numéro de diapositive 2">
            <a:extLst>
              <a:ext uri="{FF2B5EF4-FFF2-40B4-BE49-F238E27FC236}">
                <a16:creationId xmlns:a16="http://schemas.microsoft.com/office/drawing/2014/main" id="{CA47E79D-4CA3-1E11-F83A-464F579388E0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ADD1A521-185F-CD82-049B-83875C32C47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40627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7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1" y="1830708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375971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40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89D5F93C-B250-A3A8-2BF2-9E90AD89D4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50788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7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1" y="1830708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375971" cy="9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41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89D5F93C-B250-A3A8-2BF2-9E90AD89D4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14671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7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1" y="1830708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375971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42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2" name="Google Shape;153;p1">
            <a:extLst>
              <a:ext uri="{FF2B5EF4-FFF2-40B4-BE49-F238E27FC236}">
                <a16:creationId xmlns:a16="http://schemas.microsoft.com/office/drawing/2014/main" id="{89D5F93C-B250-A3A8-2BF2-9E90AD89D4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9742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21232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43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047355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2195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44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047355" cy="92333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16854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45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079415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86763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46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079415" cy="14773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9025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47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266967" cy="17543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0999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54293"/>
            <a:ext cx="1133295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24933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265364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48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8C18573-E682-0815-F8AF-B1DB5A570DF1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FACBABDC-9294-5954-DC56-74A3B765EEC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73337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303645" y="-20093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49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49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60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1AF9E9-9AE6-CDFC-C74F-22F71167D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10" name="Espace réservé du numéro de diapositive 2">
            <a:extLst>
              <a:ext uri="{FF2B5EF4-FFF2-40B4-BE49-F238E27FC236}">
                <a16:creationId xmlns:a16="http://schemas.microsoft.com/office/drawing/2014/main" id="{4FA8258B-A365-844F-5292-941776C216DA}"/>
              </a:ext>
            </a:extLst>
          </p:cNvPr>
          <p:cNvSpPr txBox="1">
            <a:spLocks/>
          </p:cNvSpPr>
          <p:nvPr/>
        </p:nvSpPr>
        <p:spPr>
          <a:xfrm>
            <a:off x="11480451" y="6526147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178D07B-32C4-0AE6-8810-9E47A6A6AC94}"/>
              </a:ext>
            </a:extLst>
          </p:cNvPr>
          <p:cNvSpPr txBox="1"/>
          <p:nvPr/>
        </p:nvSpPr>
        <p:spPr>
          <a:xfrm flipH="1">
            <a:off x="821095" y="472616"/>
            <a:ext cx="83882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chemeClr val="accent1"/>
                </a:solidFill>
                <a:latin typeface="+mj-lt"/>
              </a:rPr>
              <a:t>La rencontre </a:t>
            </a:r>
          </a:p>
          <a:p>
            <a:pPr algn="ctr"/>
            <a:r>
              <a:rPr lang="fr-FR" sz="4800" b="1" dirty="0">
                <a:solidFill>
                  <a:schemeClr val="accent1"/>
                </a:solidFill>
                <a:latin typeface="+mj-lt"/>
              </a:rPr>
              <a:t> </a:t>
            </a:r>
            <a:br>
              <a:rPr lang="fr-FR" sz="4800" b="1" dirty="0">
                <a:solidFill>
                  <a:schemeClr val="accent1"/>
                </a:solidFill>
                <a:latin typeface="+mj-lt"/>
              </a:rPr>
            </a:br>
            <a:r>
              <a:rPr lang="fr-FR" sz="4800" b="1" dirty="0">
                <a:solidFill>
                  <a:schemeClr val="accent1"/>
                </a:solidFill>
                <a:latin typeface="+mj-lt"/>
              </a:rPr>
              <a:t>Newton, Aristote, edsm7c</a:t>
            </a:r>
          </a:p>
          <a:p>
            <a:pPr algn="ctr"/>
            <a:endParaRPr lang="fr-FR" sz="4800" b="1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fr-FR" sz="4800" b="1" dirty="0">
                <a:solidFill>
                  <a:schemeClr val="accent1"/>
                </a:solidFill>
                <a:latin typeface="+mj-lt"/>
              </a:rPr>
              <a:t>&amp;</a:t>
            </a:r>
          </a:p>
          <a:p>
            <a:pPr algn="ctr"/>
            <a:endParaRPr lang="fr-FR" sz="4800" b="1" dirty="0">
              <a:solidFill>
                <a:schemeClr val="accent1"/>
              </a:solidFill>
              <a:latin typeface="+mj-lt"/>
            </a:endParaRPr>
          </a:p>
          <a:p>
            <a:pPr algn="ctr"/>
            <a:r>
              <a:rPr lang="fr-FR" sz="4800" b="1" dirty="0">
                <a:solidFill>
                  <a:schemeClr val="accent1"/>
                </a:solidFill>
                <a:latin typeface="+mj-lt"/>
              </a:rPr>
              <a:t> les soft skills</a:t>
            </a:r>
            <a:endParaRPr lang="fr-FR" sz="40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4E3E62BF-9736-A5C3-3638-94A2331C4BA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8846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3883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50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68470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13214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51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5924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3883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3E60959-3105-D8F0-4111-574DF573FDD2}"/>
              </a:ext>
            </a:extLst>
          </p:cNvPr>
          <p:cNvSpPr txBox="1"/>
          <p:nvPr/>
        </p:nvSpPr>
        <p:spPr>
          <a:xfrm>
            <a:off x="7911774" y="1565647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3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076C4E-11FE-91BF-8A32-CEE788D625F9}"/>
              </a:ext>
            </a:extLst>
          </p:cNvPr>
          <p:cNvSpPr txBox="1"/>
          <p:nvPr/>
        </p:nvSpPr>
        <p:spPr>
          <a:xfrm>
            <a:off x="2980721" y="3649021"/>
            <a:ext cx="168507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3 Confirmé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52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7146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13214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3E60959-3105-D8F0-4111-574DF573FDD2}"/>
              </a:ext>
            </a:extLst>
          </p:cNvPr>
          <p:cNvSpPr txBox="1"/>
          <p:nvPr/>
        </p:nvSpPr>
        <p:spPr>
          <a:xfrm>
            <a:off x="7911774" y="1565647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6456DDB-28B5-9004-70CC-EEA794ACC70A}"/>
              </a:ext>
            </a:extLst>
          </p:cNvPr>
          <p:cNvSpPr txBox="1"/>
          <p:nvPr/>
        </p:nvSpPr>
        <p:spPr>
          <a:xfrm>
            <a:off x="7661948" y="1016536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076C4E-11FE-91BF-8A32-CEE788D625F9}"/>
              </a:ext>
            </a:extLst>
          </p:cNvPr>
          <p:cNvSpPr txBox="1"/>
          <p:nvPr/>
        </p:nvSpPr>
        <p:spPr>
          <a:xfrm>
            <a:off x="2980721" y="3649021"/>
            <a:ext cx="168507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3 Confirmé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FFC4145-5CF6-D994-3483-1BC1238F0890}"/>
              </a:ext>
            </a:extLst>
          </p:cNvPr>
          <p:cNvSpPr txBox="1"/>
          <p:nvPr/>
        </p:nvSpPr>
        <p:spPr>
          <a:xfrm>
            <a:off x="2991597" y="4134651"/>
            <a:ext cx="127470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4 Expert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53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8628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13214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82462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66550"/>
            <a:ext cx="1133295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3E60959-3105-D8F0-4111-574DF573FDD2}"/>
              </a:ext>
            </a:extLst>
          </p:cNvPr>
          <p:cNvSpPr txBox="1"/>
          <p:nvPr/>
        </p:nvSpPr>
        <p:spPr>
          <a:xfrm>
            <a:off x="7911774" y="1565647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6456DDB-28B5-9004-70CC-EEA794ACC70A}"/>
              </a:ext>
            </a:extLst>
          </p:cNvPr>
          <p:cNvSpPr txBox="1"/>
          <p:nvPr/>
        </p:nvSpPr>
        <p:spPr>
          <a:xfrm>
            <a:off x="7661948" y="1016536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4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B2845FC-3603-F6B0-44B9-1FD35528744B}"/>
              </a:ext>
            </a:extLst>
          </p:cNvPr>
          <p:cNvSpPr txBox="1"/>
          <p:nvPr/>
        </p:nvSpPr>
        <p:spPr>
          <a:xfrm>
            <a:off x="7459994" y="3819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5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9506" y="1059423"/>
            <a:ext cx="2380780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54709"/>
            <a:ext cx="2375971" cy="1200329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076C4E-11FE-91BF-8A32-CEE788D625F9}"/>
              </a:ext>
            </a:extLst>
          </p:cNvPr>
          <p:cNvSpPr txBox="1"/>
          <p:nvPr/>
        </p:nvSpPr>
        <p:spPr>
          <a:xfrm>
            <a:off x="2980721" y="3649021"/>
            <a:ext cx="168507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3 Confirmé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FFC4145-5CF6-D994-3483-1BC1238F0890}"/>
              </a:ext>
            </a:extLst>
          </p:cNvPr>
          <p:cNvSpPr txBox="1"/>
          <p:nvPr/>
        </p:nvSpPr>
        <p:spPr>
          <a:xfrm>
            <a:off x="2991597" y="4134651"/>
            <a:ext cx="127470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4 Expert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97DD22-D804-669D-7FFC-4B0EC74247F4}"/>
              </a:ext>
            </a:extLst>
          </p:cNvPr>
          <p:cNvSpPr txBox="1"/>
          <p:nvPr/>
        </p:nvSpPr>
        <p:spPr>
          <a:xfrm>
            <a:off x="2997056" y="4620281"/>
            <a:ext cx="125226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5 Maitre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54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E5DD7C57-EA5A-AC76-17B5-F90C20E231A0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546972-7F48-3550-DE59-7760A5ACA9E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pic>
        <p:nvPicPr>
          <p:cNvPr id="18" name="Google Shape;153;p1">
            <a:extLst>
              <a:ext uri="{FF2B5EF4-FFF2-40B4-BE49-F238E27FC236}">
                <a16:creationId xmlns:a16="http://schemas.microsoft.com/office/drawing/2014/main" id="{9E0F0ADA-AB29-FB9B-3FFA-85BCF0B0093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07165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54293"/>
            <a:ext cx="1133295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3E60959-3105-D8F0-4111-574DF573FDD2}"/>
              </a:ext>
            </a:extLst>
          </p:cNvPr>
          <p:cNvSpPr txBox="1"/>
          <p:nvPr/>
        </p:nvSpPr>
        <p:spPr>
          <a:xfrm>
            <a:off x="7911774" y="1565647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6456DDB-28B5-9004-70CC-EEA794ACC70A}"/>
              </a:ext>
            </a:extLst>
          </p:cNvPr>
          <p:cNvSpPr txBox="1"/>
          <p:nvPr/>
        </p:nvSpPr>
        <p:spPr>
          <a:xfrm>
            <a:off x="7661948" y="1016536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4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B2845FC-3603-F6B0-44B9-1FD35528744B}"/>
              </a:ext>
            </a:extLst>
          </p:cNvPr>
          <p:cNvSpPr txBox="1"/>
          <p:nvPr/>
        </p:nvSpPr>
        <p:spPr>
          <a:xfrm>
            <a:off x="7459994" y="3819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5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4449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E40D1BBF-AC2F-18A1-0DF8-4DE1CCA3AEA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sp>
        <p:nvSpPr>
          <p:cNvPr id="60" name="Accolade fermante 59">
            <a:extLst>
              <a:ext uri="{FF2B5EF4-FFF2-40B4-BE49-F238E27FC236}">
                <a16:creationId xmlns:a16="http://schemas.microsoft.com/office/drawing/2014/main" id="{D86F898F-80F2-4108-06A9-4227ACBB8826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076C4E-11FE-91BF-8A32-CEE788D625F9}"/>
              </a:ext>
            </a:extLst>
          </p:cNvPr>
          <p:cNvSpPr txBox="1"/>
          <p:nvPr/>
        </p:nvSpPr>
        <p:spPr>
          <a:xfrm>
            <a:off x="2980721" y="3649021"/>
            <a:ext cx="168507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3 Confirmé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FFC4145-5CF6-D994-3483-1BC1238F0890}"/>
              </a:ext>
            </a:extLst>
          </p:cNvPr>
          <p:cNvSpPr txBox="1"/>
          <p:nvPr/>
        </p:nvSpPr>
        <p:spPr>
          <a:xfrm>
            <a:off x="2991597" y="4134651"/>
            <a:ext cx="127470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4 Expert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97DD22-D804-669D-7FFC-4B0EC74247F4}"/>
              </a:ext>
            </a:extLst>
          </p:cNvPr>
          <p:cNvSpPr txBox="1"/>
          <p:nvPr/>
        </p:nvSpPr>
        <p:spPr>
          <a:xfrm>
            <a:off x="2997056" y="4620281"/>
            <a:ext cx="125226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5 Maitre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55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07DF0181-BAB5-1FBE-B60A-DC7A1FBC69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1779D816-B6F5-2F24-AE6E-A248044FC97D}"/>
              </a:ext>
            </a:extLst>
          </p:cNvPr>
          <p:cNvSpPr txBox="1"/>
          <p:nvPr/>
        </p:nvSpPr>
        <p:spPr>
          <a:xfrm>
            <a:off x="-176791" y="5908531"/>
            <a:ext cx="6116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Obtenir les soft skills de son choix </a:t>
            </a:r>
          </a:p>
        </p:txBody>
      </p:sp>
    </p:spTree>
    <p:extLst>
      <p:ext uri="{BB962C8B-B14F-4D97-AF65-F5344CB8AC3E}">
        <p14:creationId xmlns:p14="http://schemas.microsoft.com/office/powerpoint/2010/main" val="34298466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1333-13EB-F120-B7B6-4C0F895F8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E2BFF7C7-5696-9FA7-824D-B04C6C80E9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BCE0DA8-C383-878E-2F0A-5118B64B7777}"/>
              </a:ext>
            </a:extLst>
          </p:cNvPr>
          <p:cNvSpPr txBox="1"/>
          <p:nvPr/>
        </p:nvSpPr>
        <p:spPr>
          <a:xfrm>
            <a:off x="5700628" y="4357652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0803C6-A8D5-14F6-FE14-CF1BF523DBAB}"/>
              </a:ext>
            </a:extLst>
          </p:cNvPr>
          <p:cNvSpPr txBox="1"/>
          <p:nvPr/>
        </p:nvSpPr>
        <p:spPr>
          <a:xfrm>
            <a:off x="10352689" y="4256770"/>
            <a:ext cx="14141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3D5D699-F4B6-2284-C161-FA6461086DAC}"/>
              </a:ext>
            </a:extLst>
          </p:cNvPr>
          <p:cNvSpPr txBox="1"/>
          <p:nvPr/>
        </p:nvSpPr>
        <p:spPr>
          <a:xfrm>
            <a:off x="8010120" y="370205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6C276B4-177C-7059-1ABC-D5E5B3D73C48}"/>
              </a:ext>
            </a:extLst>
          </p:cNvPr>
          <p:cNvSpPr txBox="1"/>
          <p:nvPr/>
        </p:nvSpPr>
        <p:spPr>
          <a:xfrm>
            <a:off x="7791549" y="3329807"/>
            <a:ext cx="210506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B8E3853-9BB3-F43E-E254-6453D577B81D}"/>
              </a:ext>
            </a:extLst>
          </p:cNvPr>
          <p:cNvSpPr txBox="1"/>
          <p:nvPr/>
        </p:nvSpPr>
        <p:spPr>
          <a:xfrm>
            <a:off x="5609288" y="1975895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F21E3B6-084C-5B69-2C90-5E68C816DF44}"/>
              </a:ext>
            </a:extLst>
          </p:cNvPr>
          <p:cNvSpPr txBox="1"/>
          <p:nvPr/>
        </p:nvSpPr>
        <p:spPr>
          <a:xfrm>
            <a:off x="7936033" y="6000851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5754651-9EE6-C83F-8977-62FEAEEEF594}"/>
              </a:ext>
            </a:extLst>
          </p:cNvPr>
          <p:cNvSpPr txBox="1"/>
          <p:nvPr/>
        </p:nvSpPr>
        <p:spPr>
          <a:xfrm>
            <a:off x="10561880" y="1830708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6A493A-64CE-D445-1090-65E08A3ECA4E}"/>
              </a:ext>
            </a:extLst>
          </p:cNvPr>
          <p:cNvSpPr txBox="1"/>
          <p:nvPr/>
        </p:nvSpPr>
        <p:spPr>
          <a:xfrm>
            <a:off x="9791029" y="5624150"/>
            <a:ext cx="1221808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Faire faire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E3DCA5-18F8-8E91-6619-B7E15C4B1663}"/>
              </a:ext>
            </a:extLst>
          </p:cNvPr>
          <p:cNvSpPr txBox="1"/>
          <p:nvPr/>
        </p:nvSpPr>
        <p:spPr>
          <a:xfrm>
            <a:off x="6870354" y="5681844"/>
            <a:ext cx="945002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Obtenir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FD0915F-7920-3568-0C17-BF4F4A43522F}"/>
              </a:ext>
            </a:extLst>
          </p:cNvPr>
          <p:cNvSpPr txBox="1"/>
          <p:nvPr/>
        </p:nvSpPr>
        <p:spPr>
          <a:xfrm>
            <a:off x="11055871" y="3182161"/>
            <a:ext cx="99167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Attendu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C3BA0E7-6184-4DB3-739C-FE10CA542227}"/>
              </a:ext>
            </a:extLst>
          </p:cNvPr>
          <p:cNvSpPr txBox="1"/>
          <p:nvPr/>
        </p:nvSpPr>
        <p:spPr>
          <a:xfrm>
            <a:off x="9793169" y="954293"/>
            <a:ext cx="677853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Vécu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F7CEBE7-91D7-E2A6-E2C3-7DBEFBA0848C}"/>
              </a:ext>
            </a:extLst>
          </p:cNvPr>
          <p:cNvSpPr txBox="1"/>
          <p:nvPr/>
        </p:nvSpPr>
        <p:spPr>
          <a:xfrm>
            <a:off x="6470514" y="954293"/>
            <a:ext cx="1133295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Charisme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6C4FF72-2799-F111-F378-BC84850D392C}"/>
              </a:ext>
            </a:extLst>
          </p:cNvPr>
          <p:cNvSpPr txBox="1"/>
          <p:nvPr/>
        </p:nvSpPr>
        <p:spPr>
          <a:xfrm>
            <a:off x="5532175" y="3336050"/>
            <a:ext cx="130549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dirty="0"/>
              <a:t>Rhétorique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DF950BC-2B16-E277-E871-3B9A902D11E8}"/>
              </a:ext>
            </a:extLst>
          </p:cNvPr>
          <p:cNvSpPr txBox="1"/>
          <p:nvPr/>
        </p:nvSpPr>
        <p:spPr>
          <a:xfrm>
            <a:off x="8289003" y="27376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1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426DFB4-E4CC-2C38-03BA-68D55F8EDD83}"/>
              </a:ext>
            </a:extLst>
          </p:cNvPr>
          <p:cNvSpPr txBox="1"/>
          <p:nvPr/>
        </p:nvSpPr>
        <p:spPr>
          <a:xfrm>
            <a:off x="8114917" y="2157791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2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3E60959-3105-D8F0-4111-574DF573FDD2}"/>
              </a:ext>
            </a:extLst>
          </p:cNvPr>
          <p:cNvSpPr txBox="1"/>
          <p:nvPr/>
        </p:nvSpPr>
        <p:spPr>
          <a:xfrm>
            <a:off x="7911774" y="1565647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3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6456DDB-28B5-9004-70CC-EEA794ACC70A}"/>
              </a:ext>
            </a:extLst>
          </p:cNvPr>
          <p:cNvSpPr txBox="1"/>
          <p:nvPr/>
        </p:nvSpPr>
        <p:spPr>
          <a:xfrm>
            <a:off x="7661948" y="1016536"/>
            <a:ext cx="348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/>
              <a:t>4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B2845FC-3603-F6B0-44B9-1FD35528744B}"/>
              </a:ext>
            </a:extLst>
          </p:cNvPr>
          <p:cNvSpPr txBox="1"/>
          <p:nvPr/>
        </p:nvSpPr>
        <p:spPr>
          <a:xfrm>
            <a:off x="7459994" y="381963"/>
            <a:ext cx="33054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i="1" dirty="0"/>
              <a:t>5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696ADE0-BA2D-F260-17EB-D376A81CF1AD}"/>
              </a:ext>
            </a:extLst>
          </p:cNvPr>
          <p:cNvSpPr txBox="1"/>
          <p:nvPr/>
        </p:nvSpPr>
        <p:spPr>
          <a:xfrm>
            <a:off x="93310" y="1046414"/>
            <a:ext cx="238078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PRIMAIRES </a:t>
            </a:r>
          </a:p>
          <a:p>
            <a:r>
              <a:rPr lang="fr-FR" b="1" dirty="0"/>
              <a:t>02 POSTURE</a:t>
            </a:r>
          </a:p>
          <a:p>
            <a:r>
              <a:rPr lang="fr-FR" b="1" dirty="0"/>
              <a:t>03 OBTENANCE </a:t>
            </a:r>
          </a:p>
          <a:p>
            <a:r>
              <a:rPr lang="fr-FR" b="1" dirty="0"/>
              <a:t>07 QUALITÉ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B7A242E-B320-43B1-0C1B-FBF0A3515E0C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27EF1AC-12D3-A116-2974-1B2FB826F5B8}"/>
              </a:ext>
            </a:extLst>
          </p:cNvPr>
          <p:cNvSpPr txBox="1"/>
          <p:nvPr/>
        </p:nvSpPr>
        <p:spPr>
          <a:xfrm>
            <a:off x="83476" y="2442452"/>
            <a:ext cx="24449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Clés Secondaires</a:t>
            </a:r>
          </a:p>
          <a:p>
            <a:r>
              <a:rPr lang="fr-FR" b="1" dirty="0"/>
              <a:t>06 </a:t>
            </a:r>
            <a:r>
              <a:rPr lang="fr-FR" b="1" i="1" dirty="0"/>
              <a:t>Art oratoire</a:t>
            </a:r>
          </a:p>
          <a:p>
            <a:r>
              <a:rPr lang="fr-FR" b="1" i="1" dirty="0"/>
              <a:t>05 Management</a:t>
            </a:r>
          </a:p>
          <a:p>
            <a:r>
              <a:rPr lang="fr-FR" b="1" i="1" dirty="0"/>
              <a:t>04 Stress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E40D1BBF-AC2F-18A1-0DF8-4DE1CCA3AEAF}"/>
              </a:ext>
            </a:extLst>
          </p:cNvPr>
          <p:cNvSpPr txBox="1"/>
          <p:nvPr/>
        </p:nvSpPr>
        <p:spPr>
          <a:xfrm>
            <a:off x="180321" y="3779509"/>
            <a:ext cx="2266967" cy="20313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/>
              <a:t>Clés Tertiaires</a:t>
            </a:r>
          </a:p>
          <a:p>
            <a:r>
              <a:rPr lang="fr-FR" sz="1800" b="1" i="1" dirty="0"/>
              <a:t>2/4 Vécu</a:t>
            </a:r>
          </a:p>
          <a:p>
            <a:r>
              <a:rPr lang="fr-FR" sz="1800" b="1" i="1" dirty="0"/>
              <a:t>4/7 Attendu</a:t>
            </a:r>
          </a:p>
          <a:p>
            <a:r>
              <a:rPr lang="fr-FR" sz="1800" b="1" i="1" dirty="0"/>
              <a:t>7/5 Faire faire</a:t>
            </a:r>
          </a:p>
          <a:p>
            <a:r>
              <a:rPr lang="fr-FR" sz="1800" b="1" i="1" dirty="0"/>
              <a:t>5/3 Obtenir </a:t>
            </a:r>
          </a:p>
          <a:p>
            <a:r>
              <a:rPr lang="fr-FR" sz="1800" b="1" i="1" dirty="0"/>
              <a:t>3/6 Rhétorique </a:t>
            </a:r>
          </a:p>
          <a:p>
            <a:r>
              <a:rPr lang="fr-FR" sz="1800" b="1" i="1" dirty="0"/>
              <a:t>6/2 Charisme</a:t>
            </a:r>
          </a:p>
        </p:txBody>
      </p:sp>
      <p:sp>
        <p:nvSpPr>
          <p:cNvPr id="60" name="Accolade fermante 59">
            <a:extLst>
              <a:ext uri="{FF2B5EF4-FFF2-40B4-BE49-F238E27FC236}">
                <a16:creationId xmlns:a16="http://schemas.microsoft.com/office/drawing/2014/main" id="{D86F898F-80F2-4108-06A9-4227ACBB8826}"/>
              </a:ext>
            </a:extLst>
          </p:cNvPr>
          <p:cNvSpPr/>
          <p:nvPr/>
        </p:nvSpPr>
        <p:spPr>
          <a:xfrm>
            <a:off x="2454357" y="1046414"/>
            <a:ext cx="494437" cy="4725389"/>
          </a:xfrm>
          <a:prstGeom prst="rightBrace">
            <a:avLst>
              <a:gd name="adj1" fmla="val 8333"/>
              <a:gd name="adj2" fmla="val 2141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EF30FC-F761-2704-A9A7-5E1329C5ECCE}"/>
              </a:ext>
            </a:extLst>
          </p:cNvPr>
          <p:cNvSpPr txBox="1"/>
          <p:nvPr/>
        </p:nvSpPr>
        <p:spPr>
          <a:xfrm>
            <a:off x="2951697" y="1633656"/>
            <a:ext cx="2252540" cy="92333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Clé INTENSITÉ</a:t>
            </a:r>
          </a:p>
          <a:p>
            <a:r>
              <a:rPr lang="fr-FR" b="1" dirty="0"/>
              <a:t>01 APPRENDRE </a:t>
            </a:r>
          </a:p>
          <a:p>
            <a:r>
              <a:rPr lang="fr-FR" b="1" dirty="0"/>
              <a:t>À APPRENDRE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F887A7-B8CB-D84C-4C09-9856CB3071C4}"/>
              </a:ext>
            </a:extLst>
          </p:cNvPr>
          <p:cNvSpPr txBox="1"/>
          <p:nvPr/>
        </p:nvSpPr>
        <p:spPr>
          <a:xfrm>
            <a:off x="2951697" y="2673284"/>
            <a:ext cx="165782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1 Ignorant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276E2DD-4ED8-B9AB-0273-75F73A14FDF1}"/>
              </a:ext>
            </a:extLst>
          </p:cNvPr>
          <p:cNvSpPr txBox="1"/>
          <p:nvPr/>
        </p:nvSpPr>
        <p:spPr>
          <a:xfrm>
            <a:off x="2965322" y="3158914"/>
            <a:ext cx="1630575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2 Débutant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076C4E-11FE-91BF-8A32-CEE788D625F9}"/>
              </a:ext>
            </a:extLst>
          </p:cNvPr>
          <p:cNvSpPr txBox="1"/>
          <p:nvPr/>
        </p:nvSpPr>
        <p:spPr>
          <a:xfrm>
            <a:off x="2980721" y="3649021"/>
            <a:ext cx="168507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3 Confirmé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FFC4145-5CF6-D994-3483-1BC1238F0890}"/>
              </a:ext>
            </a:extLst>
          </p:cNvPr>
          <p:cNvSpPr txBox="1"/>
          <p:nvPr/>
        </p:nvSpPr>
        <p:spPr>
          <a:xfrm>
            <a:off x="2991597" y="4134651"/>
            <a:ext cx="1274708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4 Expert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97DD22-D804-669D-7FFC-4B0EC74247F4}"/>
              </a:ext>
            </a:extLst>
          </p:cNvPr>
          <p:cNvSpPr txBox="1"/>
          <p:nvPr/>
        </p:nvSpPr>
        <p:spPr>
          <a:xfrm>
            <a:off x="2997056" y="4620281"/>
            <a:ext cx="125226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i="1" dirty="0"/>
              <a:t>5 Maitre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6CD9C0-F5EA-020C-3EB6-BE038C6B37B4}"/>
              </a:ext>
            </a:extLst>
          </p:cNvPr>
          <p:cNvSpPr txBox="1"/>
          <p:nvPr/>
        </p:nvSpPr>
        <p:spPr>
          <a:xfrm>
            <a:off x="83476" y="0"/>
            <a:ext cx="6282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Le modèle edsm7c par</a:t>
            </a:r>
          </a:p>
          <a:p>
            <a:r>
              <a:rPr lang="fr-FR" b="1" dirty="0"/>
              <a:t>la métaphore du cercle chromatique  </a:t>
            </a:r>
            <a:endParaRPr lang="fr-FR" sz="1800" b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64B9FBC-8675-C5AE-A534-2CE70BA591AC}"/>
              </a:ext>
            </a:extLst>
          </p:cNvPr>
          <p:cNvSpPr txBox="1"/>
          <p:nvPr/>
        </p:nvSpPr>
        <p:spPr>
          <a:xfrm>
            <a:off x="3736258" y="19758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64FA94B-D22E-4F0C-DD63-ACDB85BD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25A764E5-FB4C-00CB-2837-D0DEB03E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56</a:t>
            </a:fld>
            <a:endParaRPr lang="fr-FR"/>
          </a:p>
        </p:txBody>
      </p:sp>
      <p:sp>
        <p:nvSpPr>
          <p:cNvPr id="17" name="Espace réservé du numéro de diapositive 2">
            <a:extLst>
              <a:ext uri="{FF2B5EF4-FFF2-40B4-BE49-F238E27FC236}">
                <a16:creationId xmlns:a16="http://schemas.microsoft.com/office/drawing/2014/main" id="{C4F7AF1B-858D-A4C2-1139-99BBC2D25EFE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07DF0181-BAB5-1FBE-B60A-DC7A1FBC69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1779D816-B6F5-2F24-AE6E-A248044FC97D}"/>
              </a:ext>
            </a:extLst>
          </p:cNvPr>
          <p:cNvSpPr txBox="1"/>
          <p:nvPr/>
        </p:nvSpPr>
        <p:spPr>
          <a:xfrm>
            <a:off x="-176791" y="5908531"/>
            <a:ext cx="6116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Obtenir les soft skills de son choix </a:t>
            </a:r>
          </a:p>
          <a:p>
            <a:pPr algn="ctr"/>
            <a:r>
              <a:rPr lang="fr-FR" b="1" dirty="0"/>
              <a:t>Créer son propre comportement </a:t>
            </a:r>
          </a:p>
        </p:txBody>
      </p:sp>
    </p:spTree>
    <p:extLst>
      <p:ext uri="{BB962C8B-B14F-4D97-AF65-F5344CB8AC3E}">
        <p14:creationId xmlns:p14="http://schemas.microsoft.com/office/powerpoint/2010/main" val="29332242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1A9130-F426-D9C7-C0AD-9BAC9D5F9F15}"/>
              </a:ext>
            </a:extLst>
          </p:cNvPr>
          <p:cNvSpPr txBox="1"/>
          <p:nvPr/>
        </p:nvSpPr>
        <p:spPr>
          <a:xfrm>
            <a:off x="5700628" y="4267753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9BD5AA3-C5CA-FD4D-D1B6-1F5AE2F1D64A}"/>
              </a:ext>
            </a:extLst>
          </p:cNvPr>
          <p:cNvSpPr txBox="1"/>
          <p:nvPr/>
        </p:nvSpPr>
        <p:spPr>
          <a:xfrm>
            <a:off x="10352689" y="4212371"/>
            <a:ext cx="14141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4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A53926D-3359-D8B2-0601-215FB00B42C6}"/>
              </a:ext>
            </a:extLst>
          </p:cNvPr>
          <p:cNvSpPr txBox="1"/>
          <p:nvPr/>
        </p:nvSpPr>
        <p:spPr>
          <a:xfrm>
            <a:off x="7936033" y="5956452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57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BD9D967E-CE7A-4F76-8665-D491B358C37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38362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58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785B8B-36E4-7175-6C53-BA72E2C40D8E}"/>
              </a:ext>
            </a:extLst>
          </p:cNvPr>
          <p:cNvSpPr txBox="1"/>
          <p:nvPr/>
        </p:nvSpPr>
        <p:spPr>
          <a:xfrm>
            <a:off x="2736626" y="731800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0D5556-9D61-71B6-65EE-F9D8FDE1EAB3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587E49F-560E-DD5D-09EA-E7F5041B56D0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AB71C7-3BEB-629C-8B20-7CDF7392D1E8}"/>
              </a:ext>
            </a:extLst>
          </p:cNvPr>
          <p:cNvSpPr txBox="1"/>
          <p:nvPr/>
        </p:nvSpPr>
        <p:spPr>
          <a:xfrm>
            <a:off x="5710036" y="2053811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F1DE4C-5F05-89F0-56EE-3310D15D4A27}"/>
              </a:ext>
            </a:extLst>
          </p:cNvPr>
          <p:cNvSpPr txBox="1"/>
          <p:nvPr/>
        </p:nvSpPr>
        <p:spPr>
          <a:xfrm>
            <a:off x="8599484" y="188025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2CEF95B-E62C-7B9D-C1FF-089B61B06FB9}"/>
              </a:ext>
            </a:extLst>
          </p:cNvPr>
          <p:cNvSpPr txBox="1"/>
          <p:nvPr/>
        </p:nvSpPr>
        <p:spPr>
          <a:xfrm>
            <a:off x="4519103" y="2968808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651662-2225-B553-B70B-1E600259BFB4}"/>
              </a:ext>
            </a:extLst>
          </p:cNvPr>
          <p:cNvSpPr txBox="1"/>
          <p:nvPr/>
        </p:nvSpPr>
        <p:spPr>
          <a:xfrm>
            <a:off x="7352989" y="2916516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D6BB06C-46D0-2CD9-DD8D-38ADC0287201}"/>
              </a:ext>
            </a:extLst>
          </p:cNvPr>
          <p:cNvSpPr txBox="1"/>
          <p:nvPr/>
        </p:nvSpPr>
        <p:spPr>
          <a:xfrm>
            <a:off x="4450696" y="3478215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717A114-BA74-9B31-B31A-F8313CA2EEE4}"/>
              </a:ext>
            </a:extLst>
          </p:cNvPr>
          <p:cNvSpPr txBox="1"/>
          <p:nvPr/>
        </p:nvSpPr>
        <p:spPr>
          <a:xfrm>
            <a:off x="8803066" y="3803566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CC6DBD-10DD-A70B-C2A2-9089B48336ED}"/>
              </a:ext>
            </a:extLst>
          </p:cNvPr>
          <p:cNvSpPr txBox="1"/>
          <p:nvPr/>
        </p:nvSpPr>
        <p:spPr>
          <a:xfrm>
            <a:off x="7199709" y="3978780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CF2ED-1101-AE06-1DE1-ED68C4758745}"/>
              </a:ext>
            </a:extLst>
          </p:cNvPr>
          <p:cNvSpPr txBox="1"/>
          <p:nvPr/>
        </p:nvSpPr>
        <p:spPr>
          <a:xfrm>
            <a:off x="4702921" y="4253137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4FA473-F422-F820-75B0-EA0AE8D08018}"/>
              </a:ext>
            </a:extLst>
          </p:cNvPr>
          <p:cNvSpPr txBox="1"/>
          <p:nvPr/>
        </p:nvSpPr>
        <p:spPr>
          <a:xfrm>
            <a:off x="6210152" y="4815703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78891C-B739-28C9-8FA9-641827D49750}"/>
              </a:ext>
            </a:extLst>
          </p:cNvPr>
          <p:cNvSpPr txBox="1"/>
          <p:nvPr/>
        </p:nvSpPr>
        <p:spPr>
          <a:xfrm>
            <a:off x="7852291" y="4782950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3DEB7A-0B44-9BEE-3B44-6E07652781C8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A437705-8871-A27A-C37B-46C276D38D7C}"/>
              </a:ext>
            </a:extLst>
          </p:cNvPr>
          <p:cNvSpPr txBox="1"/>
          <p:nvPr/>
        </p:nvSpPr>
        <p:spPr>
          <a:xfrm>
            <a:off x="8731948" y="5550839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DB38A-2067-E875-4B26-F928FC1BD06E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21B0EF-9E72-64C0-CA36-AC54C64DC983}"/>
              </a:ext>
            </a:extLst>
          </p:cNvPr>
          <p:cNvSpPr txBox="1"/>
          <p:nvPr/>
        </p:nvSpPr>
        <p:spPr>
          <a:xfrm>
            <a:off x="8324381" y="6302567"/>
            <a:ext cx="7312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Etc…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A113AE-40B8-D6A5-494B-8CB5B5714416}"/>
              </a:ext>
            </a:extLst>
          </p:cNvPr>
          <p:cNvSpPr txBox="1"/>
          <p:nvPr/>
        </p:nvSpPr>
        <p:spPr>
          <a:xfrm>
            <a:off x="1306083" y="4694044"/>
            <a:ext cx="3087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Liste non exhaustive </a:t>
            </a:r>
          </a:p>
          <a:p>
            <a:pPr algn="ctr"/>
            <a:r>
              <a:rPr lang="fr-FR" b="1" i="1" dirty="0"/>
              <a:t>Situation compliquée </a:t>
            </a:r>
          </a:p>
        </p:txBody>
      </p:sp>
      <p:pic>
        <p:nvPicPr>
          <p:cNvPr id="15" name="Google Shape;153;p1">
            <a:extLst>
              <a:ext uri="{FF2B5EF4-FFF2-40B4-BE49-F238E27FC236}">
                <a16:creationId xmlns:a16="http://schemas.microsoft.com/office/drawing/2014/main" id="{C0ADBBE1-EABD-70B7-AACA-9A3470ADBD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68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6108" y="-32184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59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59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86007289-CBB9-D269-49F3-1EADDF17301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365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B6F977D1-7184-507C-669C-9CC60635C6E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5484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-14646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64703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00714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31601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44536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68058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60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B59E7670-59E0-5637-24F3-48BC5469806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7440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409222" y="-30653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668702" y="2454480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61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B3E616C0-8F54-9335-0C25-EFB86C5C67B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201496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823016-CCC3-67D8-79EB-33B1F0626A34}"/>
              </a:ext>
            </a:extLst>
          </p:cNvPr>
          <p:cNvSpPr txBox="1"/>
          <p:nvPr/>
        </p:nvSpPr>
        <p:spPr>
          <a:xfrm>
            <a:off x="7409066" y="2534659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916670" y="2428825"/>
            <a:ext cx="22862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2DB960-2F84-BB8C-C9E5-6082D25CF777}"/>
              </a:ext>
            </a:extLst>
          </p:cNvPr>
          <p:cNvSpPr txBox="1"/>
          <p:nvPr/>
        </p:nvSpPr>
        <p:spPr>
          <a:xfrm>
            <a:off x="6972492" y="2943344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62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15FA467F-C756-2B67-90AF-76802F063DC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24034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1A9130-F426-D9C7-C0AD-9BAC9D5F9F15}"/>
              </a:ext>
            </a:extLst>
          </p:cNvPr>
          <p:cNvSpPr txBox="1"/>
          <p:nvPr/>
        </p:nvSpPr>
        <p:spPr>
          <a:xfrm>
            <a:off x="5700628" y="4267753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823016-CCC3-67D8-79EB-33B1F0626A34}"/>
              </a:ext>
            </a:extLst>
          </p:cNvPr>
          <p:cNvSpPr txBox="1"/>
          <p:nvPr/>
        </p:nvSpPr>
        <p:spPr>
          <a:xfrm>
            <a:off x="7409066" y="2534659"/>
            <a:ext cx="249299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00DAE46-DDD3-8919-F2EC-27ECAB874326}"/>
              </a:ext>
            </a:extLst>
          </p:cNvPr>
          <p:cNvSpPr txBox="1"/>
          <p:nvPr/>
        </p:nvSpPr>
        <p:spPr>
          <a:xfrm>
            <a:off x="4482831" y="3833685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C32D4B-8B9C-7DED-D563-0D26BFCB9A65}"/>
              </a:ext>
            </a:extLst>
          </p:cNvPr>
          <p:cNvSpPr txBox="1"/>
          <p:nvPr/>
        </p:nvSpPr>
        <p:spPr>
          <a:xfrm>
            <a:off x="4479731" y="4940789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916670" y="2402358"/>
            <a:ext cx="22862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2DB960-2F84-BB8C-C9E5-6082D25CF777}"/>
              </a:ext>
            </a:extLst>
          </p:cNvPr>
          <p:cNvSpPr txBox="1"/>
          <p:nvPr/>
        </p:nvSpPr>
        <p:spPr>
          <a:xfrm>
            <a:off x="6972492" y="2943344"/>
            <a:ext cx="3518912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63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816950B8-518C-8D73-CD48-CF5D293D073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79890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1A9130-F426-D9C7-C0AD-9BAC9D5F9F15}"/>
              </a:ext>
            </a:extLst>
          </p:cNvPr>
          <p:cNvSpPr txBox="1"/>
          <p:nvPr/>
        </p:nvSpPr>
        <p:spPr>
          <a:xfrm>
            <a:off x="5700628" y="4267753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9BD5AA3-C5CA-FD4D-D1B6-1F5AE2F1D64A}"/>
              </a:ext>
            </a:extLst>
          </p:cNvPr>
          <p:cNvSpPr txBox="1"/>
          <p:nvPr/>
        </p:nvSpPr>
        <p:spPr>
          <a:xfrm>
            <a:off x="10352689" y="4212371"/>
            <a:ext cx="14141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823016-CCC3-67D8-79EB-33B1F0626A34}"/>
              </a:ext>
            </a:extLst>
          </p:cNvPr>
          <p:cNvSpPr txBox="1"/>
          <p:nvPr/>
        </p:nvSpPr>
        <p:spPr>
          <a:xfrm>
            <a:off x="7409066" y="2534659"/>
            <a:ext cx="249299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00DAE46-DDD3-8919-F2EC-27ECAB874326}"/>
              </a:ext>
            </a:extLst>
          </p:cNvPr>
          <p:cNvSpPr txBox="1"/>
          <p:nvPr/>
        </p:nvSpPr>
        <p:spPr>
          <a:xfrm>
            <a:off x="4482831" y="3833685"/>
            <a:ext cx="183095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C32D4B-8B9C-7DED-D563-0D26BFCB9A65}"/>
              </a:ext>
            </a:extLst>
          </p:cNvPr>
          <p:cNvSpPr txBox="1"/>
          <p:nvPr/>
        </p:nvSpPr>
        <p:spPr>
          <a:xfrm>
            <a:off x="4479731" y="4940789"/>
            <a:ext cx="154241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ED2385-0D0D-8C19-6253-4C77F8801A0A}"/>
              </a:ext>
            </a:extLst>
          </p:cNvPr>
          <p:cNvSpPr txBox="1"/>
          <p:nvPr/>
        </p:nvSpPr>
        <p:spPr>
          <a:xfrm>
            <a:off x="10680454" y="4903101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1DAD298-F65A-AD03-4A65-90AC23DA331B}"/>
              </a:ext>
            </a:extLst>
          </p:cNvPr>
          <p:cNvSpPr txBox="1"/>
          <p:nvPr/>
        </p:nvSpPr>
        <p:spPr>
          <a:xfrm>
            <a:off x="9196578" y="5264705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55BF362-D479-317A-F9A2-0638131203D9}"/>
              </a:ext>
            </a:extLst>
          </p:cNvPr>
          <p:cNvSpPr txBox="1"/>
          <p:nvPr/>
        </p:nvSpPr>
        <p:spPr>
          <a:xfrm>
            <a:off x="10561881" y="5353285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2FB1EC3-D6BB-2587-010A-C7F225A17661}"/>
              </a:ext>
            </a:extLst>
          </p:cNvPr>
          <p:cNvSpPr txBox="1"/>
          <p:nvPr/>
        </p:nvSpPr>
        <p:spPr>
          <a:xfrm>
            <a:off x="10262015" y="3476287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7A8854E-CE5B-B868-D26D-E619ED6013C1}"/>
              </a:ext>
            </a:extLst>
          </p:cNvPr>
          <p:cNvSpPr txBox="1"/>
          <p:nvPr/>
        </p:nvSpPr>
        <p:spPr>
          <a:xfrm>
            <a:off x="10400864" y="5810686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196EC2E-635D-AD4F-820A-6327180A75D5}"/>
              </a:ext>
            </a:extLst>
          </p:cNvPr>
          <p:cNvSpPr txBox="1"/>
          <p:nvPr/>
        </p:nvSpPr>
        <p:spPr>
          <a:xfrm>
            <a:off x="9402717" y="4853833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836968" y="2162861"/>
            <a:ext cx="22862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2DB960-2F84-BB8C-C9E5-6082D25CF777}"/>
              </a:ext>
            </a:extLst>
          </p:cNvPr>
          <p:cNvSpPr txBox="1"/>
          <p:nvPr/>
        </p:nvSpPr>
        <p:spPr>
          <a:xfrm>
            <a:off x="6972492" y="2943344"/>
            <a:ext cx="3518912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64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66E8E51D-B674-F103-09FB-0408FBD0833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57931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1A9130-F426-D9C7-C0AD-9BAC9D5F9F15}"/>
              </a:ext>
            </a:extLst>
          </p:cNvPr>
          <p:cNvSpPr txBox="1"/>
          <p:nvPr/>
        </p:nvSpPr>
        <p:spPr>
          <a:xfrm>
            <a:off x="5700628" y="4267753"/>
            <a:ext cx="184377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9BD5AA3-C5CA-FD4D-D1B6-1F5AE2F1D64A}"/>
              </a:ext>
            </a:extLst>
          </p:cNvPr>
          <p:cNvSpPr txBox="1"/>
          <p:nvPr/>
        </p:nvSpPr>
        <p:spPr>
          <a:xfrm>
            <a:off x="10352689" y="4212371"/>
            <a:ext cx="141416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A53926D-3359-D8B2-0601-215FB00B42C6}"/>
              </a:ext>
            </a:extLst>
          </p:cNvPr>
          <p:cNvSpPr txBox="1"/>
          <p:nvPr/>
        </p:nvSpPr>
        <p:spPr>
          <a:xfrm>
            <a:off x="7936033" y="5956452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823016-CCC3-67D8-79EB-33B1F0626A34}"/>
              </a:ext>
            </a:extLst>
          </p:cNvPr>
          <p:cNvSpPr txBox="1"/>
          <p:nvPr/>
        </p:nvSpPr>
        <p:spPr>
          <a:xfrm>
            <a:off x="7409066" y="2534659"/>
            <a:ext cx="249299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00DAE46-DDD3-8919-F2EC-27ECAB874326}"/>
              </a:ext>
            </a:extLst>
          </p:cNvPr>
          <p:cNvSpPr txBox="1"/>
          <p:nvPr/>
        </p:nvSpPr>
        <p:spPr>
          <a:xfrm>
            <a:off x="4482831" y="3833685"/>
            <a:ext cx="183095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C32D4B-8B9C-7DED-D563-0D26BFCB9A65}"/>
              </a:ext>
            </a:extLst>
          </p:cNvPr>
          <p:cNvSpPr txBox="1"/>
          <p:nvPr/>
        </p:nvSpPr>
        <p:spPr>
          <a:xfrm>
            <a:off x="4479731" y="4940789"/>
            <a:ext cx="154241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7D7991-B4A5-4AAF-857B-012886550910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D898D6-21C2-F73E-0EB8-502A5372292D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ED2385-0D0D-8C19-6253-4C77F8801A0A}"/>
              </a:ext>
            </a:extLst>
          </p:cNvPr>
          <p:cNvSpPr txBox="1"/>
          <p:nvPr/>
        </p:nvSpPr>
        <p:spPr>
          <a:xfrm>
            <a:off x="10680454" y="4903101"/>
            <a:ext cx="148951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1DAD298-F65A-AD03-4A65-90AC23DA331B}"/>
              </a:ext>
            </a:extLst>
          </p:cNvPr>
          <p:cNvSpPr txBox="1"/>
          <p:nvPr/>
        </p:nvSpPr>
        <p:spPr>
          <a:xfrm>
            <a:off x="9196578" y="5264705"/>
            <a:ext cx="1335622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55BF362-D479-317A-F9A2-0638131203D9}"/>
              </a:ext>
            </a:extLst>
          </p:cNvPr>
          <p:cNvSpPr txBox="1"/>
          <p:nvPr/>
        </p:nvSpPr>
        <p:spPr>
          <a:xfrm>
            <a:off x="10561881" y="5353285"/>
            <a:ext cx="1438214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2FB1EC3-D6BB-2587-010A-C7F225A17661}"/>
              </a:ext>
            </a:extLst>
          </p:cNvPr>
          <p:cNvSpPr txBox="1"/>
          <p:nvPr/>
        </p:nvSpPr>
        <p:spPr>
          <a:xfrm>
            <a:off x="10262015" y="3476287"/>
            <a:ext cx="1758815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7A8854E-CE5B-B868-D26D-E619ED6013C1}"/>
              </a:ext>
            </a:extLst>
          </p:cNvPr>
          <p:cNvSpPr txBox="1"/>
          <p:nvPr/>
        </p:nvSpPr>
        <p:spPr>
          <a:xfrm>
            <a:off x="10400864" y="5810686"/>
            <a:ext cx="1452642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196EC2E-635D-AD4F-820A-6327180A75D5}"/>
              </a:ext>
            </a:extLst>
          </p:cNvPr>
          <p:cNvSpPr txBox="1"/>
          <p:nvPr/>
        </p:nvSpPr>
        <p:spPr>
          <a:xfrm>
            <a:off x="9402717" y="4853833"/>
            <a:ext cx="130516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929759" y="2219183"/>
            <a:ext cx="2286203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2DB960-2F84-BB8C-C9E5-6082D25CF777}"/>
              </a:ext>
            </a:extLst>
          </p:cNvPr>
          <p:cNvSpPr txBox="1"/>
          <p:nvPr/>
        </p:nvSpPr>
        <p:spPr>
          <a:xfrm>
            <a:off x="6972492" y="2943344"/>
            <a:ext cx="3518912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65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FDAD8FF5-068C-E89E-A4AD-D8243B6036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01603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518D8-237F-0977-6920-59306544D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2 dicas infalíveis para usar cores na decoração - Do Edu Pie Chart ...">
            <a:extLst>
              <a:ext uri="{FF2B5EF4-FFF2-40B4-BE49-F238E27FC236}">
                <a16:creationId xmlns:a16="http://schemas.microsoft.com/office/drawing/2014/main" id="{4E9C66BC-6B26-8AAE-432C-469BCE4EA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8" t="13231" r="13492" b="13662"/>
          <a:stretch/>
        </p:blipFill>
        <p:spPr bwMode="auto">
          <a:xfrm>
            <a:off x="5278357" y="957"/>
            <a:ext cx="6915892" cy="689018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1DAB949-9586-EFF4-9485-D200319CCDC6}"/>
              </a:ext>
            </a:extLst>
          </p:cNvPr>
          <p:cNvSpPr txBox="1"/>
          <p:nvPr/>
        </p:nvSpPr>
        <p:spPr>
          <a:xfrm>
            <a:off x="0" y="47040"/>
            <a:ext cx="46233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Soft skills,</a:t>
            </a:r>
          </a:p>
          <a:p>
            <a:r>
              <a:rPr lang="fr-FR" sz="2000" b="1" dirty="0"/>
              <a:t>Cercle chromatique de Newton</a:t>
            </a:r>
          </a:p>
          <a:p>
            <a:r>
              <a:rPr lang="fr-FR" sz="2000" b="1" dirty="0"/>
              <a:t>Métaphore Aristote</a:t>
            </a:r>
          </a:p>
          <a:p>
            <a:r>
              <a:rPr lang="fr-FR" sz="2000" b="1" dirty="0"/>
              <a:t>Modèle edsm7c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51A9130-F426-D9C7-C0AD-9BAC9D5F9F15}"/>
              </a:ext>
            </a:extLst>
          </p:cNvPr>
          <p:cNvSpPr txBox="1"/>
          <p:nvPr/>
        </p:nvSpPr>
        <p:spPr>
          <a:xfrm>
            <a:off x="5700628" y="4267753"/>
            <a:ext cx="184377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OBTENANCE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9BD5AA3-C5CA-FD4D-D1B6-1F5AE2F1D64A}"/>
              </a:ext>
            </a:extLst>
          </p:cNvPr>
          <p:cNvSpPr txBox="1"/>
          <p:nvPr/>
        </p:nvSpPr>
        <p:spPr>
          <a:xfrm>
            <a:off x="10352689" y="4212371"/>
            <a:ext cx="1414169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QUALITE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89DAAA-85A0-A286-D1D3-0584CD59AF30}"/>
              </a:ext>
            </a:extLst>
          </p:cNvPr>
          <p:cNvSpPr txBox="1"/>
          <p:nvPr/>
        </p:nvSpPr>
        <p:spPr>
          <a:xfrm>
            <a:off x="8010120" y="280306"/>
            <a:ext cx="147508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POSTURE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361081-3F6F-5E72-5E28-4A379E671C0D}"/>
              </a:ext>
            </a:extLst>
          </p:cNvPr>
          <p:cNvSpPr txBox="1"/>
          <p:nvPr/>
        </p:nvSpPr>
        <p:spPr>
          <a:xfrm>
            <a:off x="7791549" y="3329807"/>
            <a:ext cx="2105064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APPRENDRE À </a:t>
            </a:r>
          </a:p>
          <a:p>
            <a:pPr algn="ctr"/>
            <a:r>
              <a:rPr lang="fr-FR" b="1" dirty="0"/>
              <a:t>APPRENDRE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EB7CF79-8158-EC58-3781-A095EF0F0C2E}"/>
              </a:ext>
            </a:extLst>
          </p:cNvPr>
          <p:cNvSpPr txBox="1"/>
          <p:nvPr/>
        </p:nvSpPr>
        <p:spPr>
          <a:xfrm>
            <a:off x="5583543" y="1931496"/>
            <a:ext cx="170431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Art oratoire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A53926D-3359-D8B2-0601-215FB00B42C6}"/>
              </a:ext>
            </a:extLst>
          </p:cNvPr>
          <p:cNvSpPr txBox="1"/>
          <p:nvPr/>
        </p:nvSpPr>
        <p:spPr>
          <a:xfrm>
            <a:off x="7936033" y="5956452"/>
            <a:ext cx="185980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Management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F06606B-4F3D-15A0-1A66-06098E0D5F39}"/>
              </a:ext>
            </a:extLst>
          </p:cNvPr>
          <p:cNvSpPr txBox="1"/>
          <p:nvPr/>
        </p:nvSpPr>
        <p:spPr>
          <a:xfrm>
            <a:off x="10561880" y="1786309"/>
            <a:ext cx="995785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i="1" dirty="0"/>
              <a:t>Stress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64E6DCB-E4D6-7DDD-5E56-BAA489631DC9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823016-CCC3-67D8-79EB-33B1F0626A34}"/>
              </a:ext>
            </a:extLst>
          </p:cNvPr>
          <p:cNvSpPr txBox="1"/>
          <p:nvPr/>
        </p:nvSpPr>
        <p:spPr>
          <a:xfrm>
            <a:off x="7409066" y="2534659"/>
            <a:ext cx="24929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Flexibilité cognitive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F96377-89B5-1ECC-C1D1-AF0FA4EBA138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6170E-41AA-044C-5569-39D0717593F3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9F1471A-2414-6B57-6A74-C2C257AE14E8}"/>
              </a:ext>
            </a:extLst>
          </p:cNvPr>
          <p:cNvSpPr txBox="1"/>
          <p:nvPr/>
        </p:nvSpPr>
        <p:spPr>
          <a:xfrm>
            <a:off x="7804842" y="1060139"/>
            <a:ext cx="131638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Jugement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E40E3A-4573-07B1-5B4C-21D6E90A5960}"/>
              </a:ext>
            </a:extLst>
          </p:cNvPr>
          <p:cNvSpPr txBox="1"/>
          <p:nvPr/>
        </p:nvSpPr>
        <p:spPr>
          <a:xfrm>
            <a:off x="7843225" y="683661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9F10D20-2730-D5FB-DA1E-4B4AAF088274}"/>
              </a:ext>
            </a:extLst>
          </p:cNvPr>
          <p:cNvSpPr txBox="1"/>
          <p:nvPr/>
        </p:nvSpPr>
        <p:spPr>
          <a:xfrm>
            <a:off x="9040218" y="683661"/>
            <a:ext cx="31101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/>
              <a:t>Intelligence émotionnelle</a:t>
            </a:r>
            <a:endParaRPr lang="fr-FR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00DAE46-DDD3-8919-F2EC-27ECAB874326}"/>
              </a:ext>
            </a:extLst>
          </p:cNvPr>
          <p:cNvSpPr txBox="1"/>
          <p:nvPr/>
        </p:nvSpPr>
        <p:spPr>
          <a:xfrm>
            <a:off x="4482831" y="3833685"/>
            <a:ext cx="18309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Relation client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A7E1356-7B41-BF78-ADE4-CFE5AC86133E}"/>
              </a:ext>
            </a:extLst>
          </p:cNvPr>
          <p:cNvSpPr txBox="1"/>
          <p:nvPr/>
        </p:nvSpPr>
        <p:spPr>
          <a:xfrm>
            <a:off x="5173031" y="1291511"/>
            <a:ext cx="198964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Communication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C32D4B-8B9C-7DED-D563-0D26BFCB9A65}"/>
              </a:ext>
            </a:extLst>
          </p:cNvPr>
          <p:cNvSpPr txBox="1"/>
          <p:nvPr/>
        </p:nvSpPr>
        <p:spPr>
          <a:xfrm>
            <a:off x="4479731" y="4940789"/>
            <a:ext cx="15424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Négociation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7D7991-B4A5-4AAF-857B-012886550910}"/>
              </a:ext>
            </a:extLst>
          </p:cNvPr>
          <p:cNvSpPr txBox="1"/>
          <p:nvPr/>
        </p:nvSpPr>
        <p:spPr>
          <a:xfrm>
            <a:off x="5563340" y="5587120"/>
            <a:ext cx="273183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Gestion du personnel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D898D6-21C2-F73E-0EB8-502A5372292D}"/>
              </a:ext>
            </a:extLst>
          </p:cNvPr>
          <p:cNvSpPr txBox="1"/>
          <p:nvPr/>
        </p:nvSpPr>
        <p:spPr>
          <a:xfrm>
            <a:off x="5256644" y="6272351"/>
            <a:ext cx="218681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Travail en équipe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ED2385-0D0D-8C19-6253-4C77F8801A0A}"/>
              </a:ext>
            </a:extLst>
          </p:cNvPr>
          <p:cNvSpPr txBox="1"/>
          <p:nvPr/>
        </p:nvSpPr>
        <p:spPr>
          <a:xfrm>
            <a:off x="10680454" y="4903101"/>
            <a:ext cx="148951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S’organiser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1DAD298-F65A-AD03-4A65-90AC23DA331B}"/>
              </a:ext>
            </a:extLst>
          </p:cNvPr>
          <p:cNvSpPr txBox="1"/>
          <p:nvPr/>
        </p:nvSpPr>
        <p:spPr>
          <a:xfrm>
            <a:off x="9196578" y="5264705"/>
            <a:ext cx="133562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Initiatives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55BF362-D479-317A-F9A2-0638131203D9}"/>
              </a:ext>
            </a:extLst>
          </p:cNvPr>
          <p:cNvSpPr txBox="1"/>
          <p:nvPr/>
        </p:nvSpPr>
        <p:spPr>
          <a:xfrm>
            <a:off x="10561881" y="5353285"/>
            <a:ext cx="143821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Adaptation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2FB1EC3-D6BB-2587-010A-C7F225A17661}"/>
              </a:ext>
            </a:extLst>
          </p:cNvPr>
          <p:cNvSpPr txBox="1"/>
          <p:nvPr/>
        </p:nvSpPr>
        <p:spPr>
          <a:xfrm>
            <a:off x="10262015" y="3476287"/>
            <a:ext cx="175881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Résolution </a:t>
            </a:r>
          </a:p>
          <a:p>
            <a:r>
              <a:rPr lang="fr-FR" i="1" dirty="0"/>
              <a:t>de problèmes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7A8854E-CE5B-B868-D26D-E619ED6013C1}"/>
              </a:ext>
            </a:extLst>
          </p:cNvPr>
          <p:cNvSpPr txBox="1"/>
          <p:nvPr/>
        </p:nvSpPr>
        <p:spPr>
          <a:xfrm>
            <a:off x="10400864" y="5810686"/>
            <a:ext cx="145264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Respect </a:t>
            </a:r>
          </a:p>
          <a:p>
            <a:r>
              <a:rPr lang="fr-FR" i="1" dirty="0"/>
              <a:t>des règles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196EC2E-635D-AD4F-820A-6327180A75D5}"/>
              </a:ext>
            </a:extLst>
          </p:cNvPr>
          <p:cNvSpPr txBox="1"/>
          <p:nvPr/>
        </p:nvSpPr>
        <p:spPr>
          <a:xfrm>
            <a:off x="9402717" y="4853833"/>
            <a:ext cx="130516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Créativité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FEBB21F-0F76-F13E-B65D-4426418196DD}"/>
              </a:ext>
            </a:extLst>
          </p:cNvPr>
          <p:cNvSpPr txBox="1"/>
          <p:nvPr/>
        </p:nvSpPr>
        <p:spPr>
          <a:xfrm>
            <a:off x="9908509" y="2360214"/>
            <a:ext cx="228620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Gérer les tensions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2DB960-2F84-BB8C-C9E5-6082D25CF777}"/>
              </a:ext>
            </a:extLst>
          </p:cNvPr>
          <p:cNvSpPr txBox="1"/>
          <p:nvPr/>
        </p:nvSpPr>
        <p:spPr>
          <a:xfrm>
            <a:off x="6972492" y="2943344"/>
            <a:ext cx="35189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Actualiser ses connaissances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A0AF33-DDA6-6A23-036E-E61D840D4FDC}"/>
              </a:ext>
            </a:extLst>
          </p:cNvPr>
          <p:cNvSpPr txBox="1"/>
          <p:nvPr/>
        </p:nvSpPr>
        <p:spPr>
          <a:xfrm>
            <a:off x="171170" y="2402358"/>
            <a:ext cx="3823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Capacités</a:t>
            </a:r>
            <a:r>
              <a:rPr lang="fr-FR" sz="1800" b="1" dirty="0"/>
              <a:t> </a:t>
            </a:r>
          </a:p>
          <a:p>
            <a:pPr algn="ctr"/>
            <a:r>
              <a:rPr lang="fr-FR" sz="2800" b="1" dirty="0"/>
              <a:t>Attendues </a:t>
            </a:r>
          </a:p>
          <a:p>
            <a:pPr algn="ctr"/>
            <a:r>
              <a:rPr lang="fr-FR" sz="2800" b="1" dirty="0"/>
              <a:t>Et </a:t>
            </a:r>
          </a:p>
          <a:p>
            <a:pPr algn="ctr"/>
            <a:r>
              <a:rPr lang="fr-FR" sz="2800" b="1" dirty="0"/>
              <a:t>le modèle edsm7c</a:t>
            </a:r>
          </a:p>
          <a:p>
            <a:pPr algn="ctr"/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DD844B-F8BA-19ED-6EC3-477A4547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33" name="Espace réservé du numéro de diapositive 32">
            <a:extLst>
              <a:ext uri="{FF2B5EF4-FFF2-40B4-BE49-F238E27FC236}">
                <a16:creationId xmlns:a16="http://schemas.microsoft.com/office/drawing/2014/main" id="{538199F9-4B29-6A8C-FF36-83ECB38F1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66</a:t>
            </a:fld>
            <a:endParaRPr lang="fr-FR"/>
          </a:p>
        </p:txBody>
      </p:sp>
      <p:sp>
        <p:nvSpPr>
          <p:cNvPr id="35" name="Espace réservé du numéro de diapositive 2">
            <a:extLst>
              <a:ext uri="{FF2B5EF4-FFF2-40B4-BE49-F238E27FC236}">
                <a16:creationId xmlns:a16="http://schemas.microsoft.com/office/drawing/2014/main" id="{CD85CAC7-9B3B-0FA8-BB57-EDAA61FC1EE7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7376C2C-32B3-131D-04AE-D23588409EB8}"/>
              </a:ext>
            </a:extLst>
          </p:cNvPr>
          <p:cNvSpPr txBox="1"/>
          <p:nvPr/>
        </p:nvSpPr>
        <p:spPr>
          <a:xfrm>
            <a:off x="270151" y="5465165"/>
            <a:ext cx="67161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/>
              <a:t>Identifier le comportement</a:t>
            </a:r>
          </a:p>
        </p:txBody>
      </p:sp>
      <p:pic>
        <p:nvPicPr>
          <p:cNvPr id="36" name="Google Shape;153;p1">
            <a:extLst>
              <a:ext uri="{FF2B5EF4-FFF2-40B4-BE49-F238E27FC236}">
                <a16:creationId xmlns:a16="http://schemas.microsoft.com/office/drawing/2014/main" id="{BB1D0AAB-8A53-5C9A-5176-763FC16473E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91765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6201DCA-2233-4E90-94DC-2F206A8A3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33" y="0"/>
            <a:ext cx="5487314" cy="685800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C4FBCD5-CD2C-E917-1E99-70B9B4BB3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2B05C89-2CD5-626D-95EC-4A03BCE27DDF}"/>
              </a:ext>
            </a:extLst>
          </p:cNvPr>
          <p:cNvSpPr txBox="1"/>
          <p:nvPr/>
        </p:nvSpPr>
        <p:spPr>
          <a:xfrm>
            <a:off x="-1" y="2323108"/>
            <a:ext cx="44160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/>
              <a:t>Soft skills, </a:t>
            </a:r>
          </a:p>
          <a:p>
            <a:r>
              <a:rPr lang="fr-FR" b="1" dirty="0"/>
              <a:t>C</a:t>
            </a:r>
            <a:r>
              <a:rPr lang="fr-FR" sz="1800" b="1" dirty="0"/>
              <a:t>ompétences comportementales</a:t>
            </a:r>
          </a:p>
          <a:p>
            <a:r>
              <a:rPr lang="fr-FR" sz="1800" b="1" dirty="0"/>
              <a:t>Modèle edsm7c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8EAE11-887D-1550-99CD-81F9B72E2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67</a:t>
            </a:fld>
            <a:endParaRPr lang="fr-FR"/>
          </a:p>
        </p:txBody>
      </p:sp>
      <p:sp>
        <p:nvSpPr>
          <p:cNvPr id="8" name="Espace réservé du numéro de diapositive 2">
            <a:extLst>
              <a:ext uri="{FF2B5EF4-FFF2-40B4-BE49-F238E27FC236}">
                <a16:creationId xmlns:a16="http://schemas.microsoft.com/office/drawing/2014/main" id="{84F5F261-C14E-829D-DC4B-DB5E34C6325C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67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4" name="Google Shape;153;p1">
            <a:extLst>
              <a:ext uri="{FF2B5EF4-FFF2-40B4-BE49-F238E27FC236}">
                <a16:creationId xmlns:a16="http://schemas.microsoft.com/office/drawing/2014/main" id="{DDB9F38A-B10C-0B12-2422-6B8F710BA5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6116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400" b="1" dirty="0"/>
              <a:t>Et vous ?</a:t>
            </a:r>
            <a:br>
              <a:rPr lang="fr-FR" sz="4400" b="1" dirty="0"/>
            </a:br>
            <a:endParaRPr lang="fr-FR" sz="44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68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9F5F4A0-325F-E3A4-3F48-84F95638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Pour être soi-même, juste un peu mieux !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29159294-1284-E2D1-9224-70CA9419C85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121953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400" b="1" dirty="0"/>
              <a:t>Et vous ?</a:t>
            </a:r>
            <a:br>
              <a:rPr lang="fr-FR" sz="4400" b="1" dirty="0"/>
            </a:br>
            <a:endParaRPr lang="fr-FR" sz="44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69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9F5F4A0-325F-E3A4-3F48-84F95638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Pour être soi-même, juste un peu mieux !</a:t>
            </a:r>
          </a:p>
          <a:p>
            <a:r>
              <a:rPr lang="fr-FR" sz="1800" b="1" dirty="0"/>
              <a:t>Pour être soi-même, juste un peu plus !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A52462BF-57D6-0658-64C9-4EB86C62880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21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7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9B52A1AA-5EC8-0A1D-DF87-EB38B6A1765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40426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400" b="1" dirty="0"/>
              <a:t>Et vous ?</a:t>
            </a:r>
            <a:br>
              <a:rPr lang="fr-FR" sz="4400" b="1" dirty="0"/>
            </a:br>
            <a:endParaRPr lang="fr-FR" sz="44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70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9F5F4A0-325F-E3A4-3F48-84F95638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Pour être soi-même, juste un peu mieux !</a:t>
            </a:r>
          </a:p>
          <a:p>
            <a:r>
              <a:rPr lang="fr-FR" sz="1800" b="1" dirty="0"/>
              <a:t>Pour être soi-même, juste un peu plus !</a:t>
            </a:r>
          </a:p>
          <a:p>
            <a:r>
              <a:rPr lang="fr-FR" b="1" dirty="0"/>
              <a:t>Pour donner le meilleur de soi-même !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0EEB42F3-6BC0-412F-0CBD-9DF03D6A205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441483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400" b="1" dirty="0"/>
              <a:t>Et vous ?</a:t>
            </a:r>
            <a:br>
              <a:rPr lang="fr-FR" sz="4400" b="1" dirty="0"/>
            </a:br>
            <a:endParaRPr lang="fr-FR" sz="44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71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9F5F4A0-325F-E3A4-3F48-84F95638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Pour être soi-même, juste un peu mieux !</a:t>
            </a:r>
          </a:p>
          <a:p>
            <a:r>
              <a:rPr lang="fr-FR" sz="1800" b="1" dirty="0"/>
              <a:t>Pour être soi-même, juste un peu plus !</a:t>
            </a:r>
          </a:p>
          <a:p>
            <a:r>
              <a:rPr lang="fr-FR" b="1" dirty="0"/>
              <a:t>Pour donner le meilleur de soi-même !</a:t>
            </a:r>
          </a:p>
          <a:p>
            <a:r>
              <a:rPr lang="fr-FR" sz="1800" b="1" dirty="0"/>
              <a:t>Pour maitriser le meilleur de soi-même</a:t>
            </a:r>
            <a:r>
              <a:rPr lang="fr-FR" b="1" dirty="0"/>
              <a:t> !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6EADA4B9-2A2F-D049-2EAC-975AE30B230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222344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400" b="1" dirty="0"/>
              <a:t>Et vous ?</a:t>
            </a:r>
            <a:br>
              <a:rPr lang="fr-FR" sz="4400" b="1" dirty="0"/>
            </a:br>
            <a:endParaRPr lang="fr-FR" sz="4400" b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72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59F5F4A0-325F-E3A4-3F48-84F95638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Pour être soi-même, juste un peu mieux !</a:t>
            </a:r>
          </a:p>
          <a:p>
            <a:r>
              <a:rPr lang="fr-FR" sz="1800" b="1" dirty="0"/>
              <a:t>Pour être soi-même, juste un peu plus !</a:t>
            </a:r>
          </a:p>
          <a:p>
            <a:r>
              <a:rPr lang="fr-FR" b="1" dirty="0"/>
              <a:t>Pour donner le meilleur de soi-même !</a:t>
            </a:r>
          </a:p>
          <a:p>
            <a:r>
              <a:rPr lang="fr-FR" sz="1800" b="1" dirty="0"/>
              <a:t>Pour maitriser le meilleur de soi-même</a:t>
            </a:r>
            <a:r>
              <a:rPr lang="fr-FR" b="1" dirty="0"/>
              <a:t> !</a:t>
            </a:r>
          </a:p>
          <a:p>
            <a:r>
              <a:rPr lang="fr-FR" b="1" dirty="0"/>
              <a:t>Pour être juste un peu mieux soi-même !</a:t>
            </a:r>
            <a:endParaRPr lang="fr-FR" dirty="0"/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BF894443-88C7-7685-1D15-9044236188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76256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Et vous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2AEFA-8E2D-E8D3-98F3-D126A89B6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 comportement souhaitez-vous changer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73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8C819B5C-4F60-4F1D-BB21-87717BB9FD3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79647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Et vous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2AEFA-8E2D-E8D3-98F3-D126A89B6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 comportement souhaitez-vous changer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Quelle(s) compétence(s) comportementale(s) voulez-vous acquérir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74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D277FA6C-90CC-16F3-369D-7B052123B60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37488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Et vous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2AEFA-8E2D-E8D3-98F3-D126A89B6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 comportement souhaitez-vous changer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Quelle(s) compétence(s) comportementale(s) voulez-vous acquérir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 voulez-vous arrêter de faire et faire à la place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75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28E97D7A-EBF8-70E9-2519-A5060F4A30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4221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Et vous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2AEFA-8E2D-E8D3-98F3-D126A89B6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 comportement souhaitez-vous changer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Quelle(s) compétence(s) comportementale(s) voulez-vous acquérir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 voulez-vous arrêter de faire et faire à la place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A quelle intensité de compétence voulez-vous parvenir ?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76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44B5CB26-A06F-8157-450F-D0BB5A12209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469265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D1D3D-7030-F1C7-209A-A23FAABBB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Et vous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22AEFA-8E2D-E8D3-98F3-D126A89B6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 comportement souhaitez-vous changer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Quelle(s) compétence(s) comportementale(s) voulez-vous acquérir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Que voulez-vous arrêter de faire et faire à la place ?</a:t>
            </a:r>
          </a:p>
          <a:p>
            <a:endParaRPr lang="fr-FR" sz="2000" b="1" dirty="0">
              <a:solidFill>
                <a:schemeClr val="accent1"/>
              </a:solidFill>
            </a:endParaRPr>
          </a:p>
          <a:p>
            <a:r>
              <a:rPr lang="fr-FR" sz="2000" b="1" dirty="0">
                <a:solidFill>
                  <a:schemeClr val="accent1"/>
                </a:solidFill>
              </a:rPr>
              <a:t>A quelle intensité de compétence voulez-vous parvenir ?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fr-FR" sz="3200" b="1" dirty="0">
                <a:solidFill>
                  <a:schemeClr val="accent1"/>
                </a:solidFill>
                <a:latin typeface="+mj-lt"/>
              </a:rPr>
              <a:t>Pour vous et/ou pour d’autres personnes !</a:t>
            </a:r>
          </a:p>
          <a:p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75D67-2CC3-3333-B93C-F0DFC0A7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923CCEB2-80A1-48C0-95B4-A4EC254E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77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30318FFB-503F-AD91-EAA2-79B9662CEE8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13536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396E8-A46A-4008-DFA3-BA0B13FE5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2BF283-58C2-292C-60E7-90367E5C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400" b="1" dirty="0"/>
              <a:t>Pour aller plus loin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699D00C-EAFA-8FA9-4C05-23700DE8C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8613"/>
            <a:ext cx="10898155" cy="45949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b="1" dirty="0">
              <a:solidFill>
                <a:schemeClr val="accent1"/>
              </a:solidFill>
            </a:endParaRPr>
          </a:p>
          <a:p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4400" b="1" dirty="0">
                <a:solidFill>
                  <a:schemeClr val="accent1"/>
                </a:solidFill>
              </a:rPr>
              <a:t>https://edsm7c.com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EE520F-10F6-0619-DFD1-E796AB79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  <a:endParaRPr lang="en-US" dirty="0"/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40165369-98B5-B967-B032-E3868C0E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1837" y="6492875"/>
            <a:ext cx="683339" cy="365125"/>
          </a:xfrm>
        </p:spPr>
        <p:txBody>
          <a:bodyPr/>
          <a:lstStyle/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t>78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8" name="Google Shape;153;p1">
            <a:extLst>
              <a:ext uri="{FF2B5EF4-FFF2-40B4-BE49-F238E27FC236}">
                <a16:creationId xmlns:a16="http://schemas.microsoft.com/office/drawing/2014/main" id="{0FA5BBAD-D1FB-4FCB-7C6C-5316703075A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51204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8c1bd67ba5_0_24"/>
          <p:cNvSpPr txBox="1">
            <a:spLocks noGrp="1"/>
          </p:cNvSpPr>
          <p:nvPr>
            <p:ph type="ftr" idx="11"/>
          </p:nvPr>
        </p:nvSpPr>
        <p:spPr>
          <a:xfrm>
            <a:off x="448733" y="6492875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SzPts val="600"/>
            </a:pPr>
            <a:r>
              <a:rPr lang="fr-FR" dirty="0"/>
              <a:t>edsm7c 00 /00 Pres 01 La modélisation des softs skills par edsm7c</a:t>
            </a:r>
            <a:endParaRPr dirty="0"/>
          </a:p>
        </p:txBody>
      </p:sp>
      <p:pic>
        <p:nvPicPr>
          <p:cNvPr id="181" name="Google Shape;181;g18c1bd67ba5_0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3253" y="-9277"/>
            <a:ext cx="4795285" cy="686725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18c1bd67ba5_0_24"/>
          <p:cNvSpPr txBox="1"/>
          <p:nvPr/>
        </p:nvSpPr>
        <p:spPr>
          <a:xfrm>
            <a:off x="-2410" y="-9144"/>
            <a:ext cx="6135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onsolas"/>
              <a:buNone/>
            </a:pPr>
            <a:r>
              <a:rPr lang="fr-FR" sz="3600" b="1" i="0" u="none" strike="noStrike" cap="none">
                <a:solidFill>
                  <a:schemeClr val="accent4"/>
                </a:solidFill>
                <a:latin typeface="Consolas"/>
                <a:ea typeface="Consolas"/>
                <a:cs typeface="Consolas"/>
                <a:sym typeface="Consolas"/>
              </a:rPr>
              <a:t>RESPONSABILITE</a:t>
            </a:r>
            <a:endParaRPr/>
          </a:p>
        </p:txBody>
      </p:sp>
      <p:sp>
        <p:nvSpPr>
          <p:cNvPr id="183" name="Google Shape;183;g18c1bd67ba5_0_24"/>
          <p:cNvSpPr txBox="1"/>
          <p:nvPr/>
        </p:nvSpPr>
        <p:spPr>
          <a:xfrm>
            <a:off x="-2410" y="1346877"/>
            <a:ext cx="9275883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i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 J’apprends à être le mentor de mes soft skills pour dépasser mes difficultés et bâtir mon avenir »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6262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endParaRPr sz="24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Alors, </a:t>
            </a: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aidez-vous à </a:t>
            </a: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maîtriser</a:t>
            </a:r>
            <a:r>
              <a:rPr lang="fr-FR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les comportements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dont vous avez besoin</a:t>
            </a: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!</a:t>
            </a:r>
            <a:endParaRPr lang="fr-FR" sz="2400" b="1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endParaRPr lang="fr-FR" sz="2400" b="1" i="0" u="none" strike="noStrike" cap="none" dirty="0">
              <a:solidFill>
                <a:schemeClr val="dk1"/>
              </a:solidFill>
              <a:latin typeface="Verdana"/>
              <a:ea typeface="Verdana"/>
              <a:cs typeface="Arial"/>
              <a:sym typeface="Verdana"/>
            </a:endParaRP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Pour devenir son propre mentor par </a:t>
            </a: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edsm7c </a:t>
            </a: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&amp; </a:t>
            </a:r>
          </a:p>
          <a:p>
            <a:pPr marL="186262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lang="fr-FR" sz="2400" b="1" dirty="0">
                <a:solidFill>
                  <a:schemeClr val="dk1"/>
                </a:solidFill>
                <a:latin typeface="Verdana"/>
                <a:ea typeface="Verdana"/>
                <a:sym typeface="Verdana"/>
              </a:rPr>
              <a:t>la modélisation des soft skills !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338E657-6FB4-E497-76AD-D862F8137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79</a:t>
            </a:fld>
            <a:endParaRPr lang="fr-FR"/>
          </a:p>
        </p:txBody>
      </p:sp>
      <p:sp>
        <p:nvSpPr>
          <p:cNvPr id="4" name="Espace réservé du numéro de diapositive 2">
            <a:extLst>
              <a:ext uri="{FF2B5EF4-FFF2-40B4-BE49-F238E27FC236}">
                <a16:creationId xmlns:a16="http://schemas.microsoft.com/office/drawing/2014/main" id="{1AE031AA-BC7E-CE06-182C-CCC2275AC3AC}"/>
              </a:ext>
            </a:extLst>
          </p:cNvPr>
          <p:cNvSpPr txBox="1">
            <a:spLocks/>
          </p:cNvSpPr>
          <p:nvPr/>
        </p:nvSpPr>
        <p:spPr>
          <a:xfrm>
            <a:off x="11511837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79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pic>
        <p:nvPicPr>
          <p:cNvPr id="5" name="Google Shape;153;p1">
            <a:extLst>
              <a:ext uri="{FF2B5EF4-FFF2-40B4-BE49-F238E27FC236}">
                <a16:creationId xmlns:a16="http://schemas.microsoft.com/office/drawing/2014/main" id="{83F7B913-39E3-8545-EFBF-888D17837C9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8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8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7B3FB4DD-9B69-178D-53A5-71808457D42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25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54A48-5F92-A66C-25E6-A8E4F291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B6F01E7C-1477-205B-436E-9632D75B7743}"/>
              </a:ext>
            </a:extLst>
          </p:cNvPr>
          <p:cNvSpPr txBox="1"/>
          <p:nvPr/>
        </p:nvSpPr>
        <p:spPr>
          <a:xfrm>
            <a:off x="0" y="47040"/>
            <a:ext cx="6992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Les soft skills, compétences comportementales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3EE07CB-418E-8DF6-54FA-AF02D8726894}"/>
              </a:ext>
            </a:extLst>
          </p:cNvPr>
          <p:cNvSpPr txBox="1"/>
          <p:nvPr/>
        </p:nvSpPr>
        <p:spPr>
          <a:xfrm>
            <a:off x="3370779" y="26222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8EA49DD-823A-C359-3798-84B4DDEE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edsm7c 00 /00 Pres 01 La modélisation des softs skills par edsm7c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id="{C0A133B3-F550-80D0-AF57-56CACE8A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840E7-1E79-4A98-8D44-7970C1BE4881}" type="slidenum">
              <a:rPr lang="fr-FR" smtClean="0"/>
              <a:t>9</a:t>
            </a:fld>
            <a:endParaRPr lang="fr-FR"/>
          </a:p>
        </p:txBody>
      </p:sp>
      <p:sp>
        <p:nvSpPr>
          <p:cNvPr id="27" name="Espace réservé du numéro de diapositive 2">
            <a:extLst>
              <a:ext uri="{FF2B5EF4-FFF2-40B4-BE49-F238E27FC236}">
                <a16:creationId xmlns:a16="http://schemas.microsoft.com/office/drawing/2014/main" id="{C5D5F519-B8C0-AA43-F795-0AD3AADCE00A}"/>
              </a:ext>
            </a:extLst>
          </p:cNvPr>
          <p:cNvSpPr txBox="1">
            <a:spLocks/>
          </p:cNvSpPr>
          <p:nvPr/>
        </p:nvSpPr>
        <p:spPr>
          <a:xfrm>
            <a:off x="11511837" y="65594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15840E7-1E79-4A98-8D44-7970C1BE4881}" type="slidenum">
              <a:rPr lang="fr-FR" sz="1600" b="1" smtClean="0">
                <a:solidFill>
                  <a:schemeClr val="tx1"/>
                </a:solidFill>
              </a:rPr>
              <a:pPr/>
              <a:t>9</a:t>
            </a:fld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6" name="Espace réservé du numéro de diapositive 2">
            <a:extLst>
              <a:ext uri="{FF2B5EF4-FFF2-40B4-BE49-F238E27FC236}">
                <a16:creationId xmlns:a16="http://schemas.microsoft.com/office/drawing/2014/main" id="{D7E7EB80-63AF-3C8E-A0EE-6953A187FBC2}"/>
              </a:ext>
            </a:extLst>
          </p:cNvPr>
          <p:cNvSpPr txBox="1">
            <a:spLocks/>
          </p:cNvSpPr>
          <p:nvPr/>
        </p:nvSpPr>
        <p:spPr>
          <a:xfrm>
            <a:off x="11664237" y="6711820"/>
            <a:ext cx="680163" cy="298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711DF71-B949-760C-A570-FF25F912F9CD}"/>
              </a:ext>
            </a:extLst>
          </p:cNvPr>
          <p:cNvSpPr txBox="1"/>
          <p:nvPr/>
        </p:nvSpPr>
        <p:spPr>
          <a:xfrm>
            <a:off x="1056907" y="2618214"/>
            <a:ext cx="26244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CAPACITES</a:t>
            </a:r>
            <a:r>
              <a:rPr lang="fr-FR" sz="1800" b="1" dirty="0"/>
              <a:t> </a:t>
            </a:r>
          </a:p>
          <a:p>
            <a:r>
              <a:rPr lang="fr-FR" sz="2800" b="1" dirty="0"/>
              <a:t>ATTENDUES</a:t>
            </a:r>
          </a:p>
          <a:p>
            <a:r>
              <a:rPr lang="fr-FR" sz="2800" b="1" dirty="0"/>
              <a:t>(exemples) </a:t>
            </a:r>
            <a:endParaRPr lang="fr-FR" sz="1800" b="1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87B5AEB-123F-A92E-6CD9-391AB693E98B}"/>
              </a:ext>
            </a:extLst>
          </p:cNvPr>
          <p:cNvSpPr txBox="1"/>
          <p:nvPr/>
        </p:nvSpPr>
        <p:spPr>
          <a:xfrm>
            <a:off x="7911774" y="81283"/>
            <a:ext cx="11528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Décision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AEB85D-77A7-0215-EFA1-C832E895B011}"/>
              </a:ext>
            </a:extLst>
          </p:cNvPr>
          <p:cNvSpPr txBox="1"/>
          <p:nvPr/>
        </p:nvSpPr>
        <p:spPr>
          <a:xfrm>
            <a:off x="6986349" y="216317"/>
            <a:ext cx="86594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Fiable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72F5F-9B88-F9C6-3CBF-A84C14DB5A7C}"/>
              </a:ext>
            </a:extLst>
          </p:cNvPr>
          <p:cNvSpPr txBox="1"/>
          <p:nvPr/>
        </p:nvSpPr>
        <p:spPr>
          <a:xfrm>
            <a:off x="6167855" y="647204"/>
            <a:ext cx="1636987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/>
              <a:t>Responsable</a:t>
            </a:r>
          </a:p>
        </p:txBody>
      </p:sp>
      <p:pic>
        <p:nvPicPr>
          <p:cNvPr id="3" name="Google Shape;153;p1">
            <a:extLst>
              <a:ext uri="{FF2B5EF4-FFF2-40B4-BE49-F238E27FC236}">
                <a16:creationId xmlns:a16="http://schemas.microsoft.com/office/drawing/2014/main" id="{94E3BAF3-B77A-0BF5-D123-3F7B533D5ED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5469" r="41877" b="20507"/>
          <a:stretch/>
        </p:blipFill>
        <p:spPr>
          <a:xfrm>
            <a:off x="10624884" y="6476973"/>
            <a:ext cx="1118383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74050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edsm7c">
      <a:dk1>
        <a:srgbClr val="1D1E1B"/>
      </a:dk1>
      <a:lt1>
        <a:sysClr val="window" lastClr="FFFFFF"/>
      </a:lt1>
      <a:dk2>
        <a:srgbClr val="2C3C43"/>
      </a:dk2>
      <a:lt2>
        <a:srgbClr val="EBEBEB"/>
      </a:lt2>
      <a:accent1>
        <a:srgbClr val="3EAB36"/>
      </a:accent1>
      <a:accent2>
        <a:srgbClr val="138435"/>
      </a:accent2>
      <a:accent3>
        <a:srgbClr val="1D1E1B"/>
      </a:accent3>
      <a:accent4>
        <a:srgbClr val="3EAB36"/>
      </a:accent4>
      <a:accent5>
        <a:srgbClr val="138435"/>
      </a:accent5>
      <a:accent6>
        <a:srgbClr val="1D1E1B"/>
      </a:accent6>
      <a:hlink>
        <a:srgbClr val="138435"/>
      </a:hlink>
      <a:folHlink>
        <a:srgbClr val="3EAB36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lac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sm7c00.potx" id="{6F46C9A1-2180-4219-81D6-02BEE134B75B}" vid="{E37C5824-B88D-4B4A-BD30-6227FCAFAC0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edsm7c00</Template>
  <TotalTime>1251</TotalTime>
  <Words>4129</Words>
  <Application>Microsoft Office PowerPoint</Application>
  <PresentationFormat>Grand écran</PresentationFormat>
  <Paragraphs>1680</Paragraphs>
  <Slides>79</Slides>
  <Notes>41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79</vt:i4>
      </vt:variant>
    </vt:vector>
  </HeadingPairs>
  <TitlesOfParts>
    <vt:vector size="86" baseType="lpstr">
      <vt:lpstr>Arial</vt:lpstr>
      <vt:lpstr>Calibri</vt:lpstr>
      <vt:lpstr>Consolas</vt:lpstr>
      <vt:lpstr>Verdana</vt:lpstr>
      <vt:lpstr>Wingdings 2</vt:lpstr>
      <vt:lpstr>Wingdings 3</vt:lpstr>
      <vt:lpstr>Facette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La modélisation des soft skills  du compliqué au complexe  par le cercle chromatique de Newton,  la métaphore d’Aristote  &amp;  le modèle edsm7c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Et vous ? </vt:lpstr>
      <vt:lpstr>Et vous ? </vt:lpstr>
      <vt:lpstr>Et vous ? </vt:lpstr>
      <vt:lpstr>Et vous ? </vt:lpstr>
      <vt:lpstr>Et vous ? </vt:lpstr>
      <vt:lpstr>Et vous ?</vt:lpstr>
      <vt:lpstr>Et vous ?</vt:lpstr>
      <vt:lpstr>Et vous ?</vt:lpstr>
      <vt:lpstr>Et vous ?</vt:lpstr>
      <vt:lpstr>Et vous ?</vt:lpstr>
      <vt:lpstr>Pour aller plus loin !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Stress Syndrome Général d’Adaptation General Adaptation Syndrome</dc:title>
  <dc:creator>JJM</dc:creator>
  <cp:lastModifiedBy>MJJ</cp:lastModifiedBy>
  <cp:revision>63</cp:revision>
  <cp:lastPrinted>2024-03-04T10:33:37Z</cp:lastPrinted>
  <dcterms:created xsi:type="dcterms:W3CDTF">2020-02-02T19:35:26Z</dcterms:created>
  <dcterms:modified xsi:type="dcterms:W3CDTF">2024-06-26T14:19:13Z</dcterms:modified>
</cp:coreProperties>
</file>